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5" r:id="rId7"/>
    <p:sldId id="287" r:id="rId8"/>
    <p:sldId id="332" r:id="rId9"/>
    <p:sldId id="327" r:id="rId10"/>
    <p:sldId id="277" r:id="rId11"/>
    <p:sldId id="336" r:id="rId12"/>
    <p:sldId id="264" r:id="rId13"/>
    <p:sldId id="285" r:id="rId14"/>
    <p:sldId id="335" r:id="rId15"/>
    <p:sldId id="258" r:id="rId16"/>
    <p:sldId id="291" r:id="rId17"/>
    <p:sldId id="290" r:id="rId18"/>
    <p:sldId id="289" r:id="rId19"/>
    <p:sldId id="266" r:id="rId20"/>
    <p:sldId id="262" r:id="rId21"/>
    <p:sldId id="267" r:id="rId22"/>
    <p:sldId id="337" r:id="rId23"/>
    <p:sldId id="259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0F37C-185F-3149-87A6-928D5083921A}" v="1305" dt="2024-01-08T20:24:06.018"/>
    <p1510:client id="{3E8A254F-2995-43FC-B8F2-F32D3FC464B0}" v="5" dt="2024-01-08T02:00:07.247"/>
    <p1510:client id="{40B10B69-C660-70A8-B6EA-065E57EA3B4E}" v="212" dt="2024-01-08T21:20:30.179"/>
    <p1510:client id="{A4A6A719-1378-6F71-3E6F-47C148518591}" v="2" dt="2024-01-08T22:14:51.934"/>
    <p1510:client id="{C4B7DAA2-6624-532E-5DDA-B648D46DF2CE}" v="398" dt="2024-01-08T20:38:41.018"/>
    <p1510:client id="{D4D42282-279D-3F3B-91EE-E30BA038F6F6}" v="14" dt="2024-01-08T21:54:37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DA71-5121-D7BD-1045-0B9D03179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A94C8-6A25-55E2-B337-774F7221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D38F-833A-062E-89A6-A3914ADB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BC53-7A4C-6126-A227-6784738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F4EDB-0063-B154-9004-845191B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0F3C-D4A9-9AEB-F0D2-B40CCB3D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F6FD7-029F-1479-AC8E-A166AC99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34379-D861-376F-3D91-6CCB006C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6565-0D40-10EA-EBC4-E78DEE00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0D71-6F89-D2B5-1EB5-92D11709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24A20-7D36-3135-B110-C742257C4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1D796-43D7-F339-FF2B-11B15207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9928-D7CB-43C7-7A4B-291888D3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566D-C5F2-CA79-22BA-23F9A05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22BA-1002-0DE1-1E7A-82314A00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4229-7013-0E63-D42D-869D3BF8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16CD-08A7-F969-D889-E3DA224A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5C342-A484-F8E4-5BCC-C09B6302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F86A3-2BB1-68D4-BD42-E00ECBEF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1350-A793-27DF-29CA-6B774A27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13CF-F15B-4110-7931-020E349E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B8D-95A8-372D-2AAA-AB9FB9B1B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4921-05C0-A9AD-C3BA-C4DDA125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CD030-8E5C-F923-3321-D08AB475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71E2-A0A7-A57F-797A-3C7C8DEC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B591-D887-BEBE-428E-89916AAD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B534-9F45-307C-4817-1D52990E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3AC0C-589C-14FC-9AC8-2B727D01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2CCF5-E962-BCEA-FD35-A7B96877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4E3CA-7D28-1AC2-C6DA-61CF8AC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7CEF-AE1B-62FE-5FDE-BA3206DB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BFB7-8509-734F-5025-0C30B4EF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A0F56-1E47-79C3-A300-5521937B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05F64-1AD2-2162-52F6-FF878F3D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7F18-B987-6E85-D548-200D46B41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68EB7-DAA7-382F-2743-8CC3229F9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E8397-3FCB-06D0-7A65-DC9BFE5C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E9E44-9C3D-D0DC-3947-987EF74B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FDFA4-29A9-CBA1-07A4-57BF342F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D7DF-8D3A-4BB7-386D-D402F4B2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6C696-751B-BFF2-7501-50078854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7F05-AC83-0696-D0C4-0436B8B6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3621D-ECE5-2050-EEFB-2729ECB1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D0883-F94A-1AF8-D713-1FCB0022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3DCDF-04CE-3284-33F8-EA78DDEC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EE12-8A0B-8663-2C28-EB6C57E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F4EC-8AA7-C4C1-7163-6954577B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679DA-FC29-EFB5-5603-1AD4EEC1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77276-56E7-E829-85DF-5AA126AAD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406C3-D15C-29A4-19E1-39E85372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091C-BD68-AE0B-265D-C178600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D9CEE-7E6D-9470-98AC-D50DF3A6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A57E-55F5-E5AF-4E70-3F49E15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093BF-F094-407C-A2BD-72FFCF19E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5B20E-0770-9DBC-1EEB-C94EB5316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0574A-5E65-44A7-320E-58A12725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7B381-17CC-6CC4-FEB8-2427B7BC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8B492-58C7-56A4-FD07-C9C3264F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4A0F0-13AA-3077-C75C-DF54E185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3FAD8-9B16-7BDF-05E6-C94DC5A0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740AE-97D0-1C2D-ACD7-1B9874EC1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15DB-B161-429A-90E2-18E8C7C517E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96DC-1EF9-88AE-D375-346F79D4A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4B2E-8D3D-0257-5549-71A30112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180E-4A5A-4B1D-9C66-13DA1C0F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9A18DF0-0190-230F-7BF2-B41E53428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83575"/>
            <a:ext cx="12192000" cy="382801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3BBE8-38D2-97B6-9AB9-607A2F1897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11584"/>
            <a:ext cx="12192000" cy="1446415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indoor, music, banjo&#10;&#10;Description automatically generated">
            <a:extLst>
              <a:ext uri="{FF2B5EF4-FFF2-40B4-BE49-F238E27FC236}">
                <a16:creationId xmlns:a16="http://schemas.microsoft.com/office/drawing/2014/main" id="{26D67DA8-6E6C-E10B-09F9-0A63D749A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1525" r="2162" b="2100"/>
          <a:stretch/>
        </p:blipFill>
        <p:spPr>
          <a:xfrm>
            <a:off x="1006997" y="948992"/>
            <a:ext cx="4097438" cy="5092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C883E6-D3E3-FC51-D746-BD4E3B088225}"/>
              </a:ext>
            </a:extLst>
          </p:cNvPr>
          <p:cNvSpPr txBox="1"/>
          <p:nvPr/>
        </p:nvSpPr>
        <p:spPr>
          <a:xfrm>
            <a:off x="5731665" y="3026574"/>
            <a:ext cx="650138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Workshop for Newly</a:t>
            </a:r>
          </a:p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Elected Municipal Officials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9FC7B-E586-87A9-AF87-D030EBDD2194}"/>
              </a:ext>
            </a:extLst>
          </p:cNvPr>
          <p:cNvSpPr txBox="1"/>
          <p:nvPr/>
        </p:nvSpPr>
        <p:spPr>
          <a:xfrm>
            <a:off x="6098235" y="5617290"/>
            <a:ext cx="567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Secretary of the State Stephanie Thomas</a:t>
            </a:r>
          </a:p>
        </p:txBody>
      </p:sp>
    </p:spTree>
    <p:extLst>
      <p:ext uri="{BB962C8B-B14F-4D97-AF65-F5344CB8AC3E}">
        <p14:creationId xmlns:p14="http://schemas.microsoft.com/office/powerpoint/2010/main" val="406243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421" y="1121662"/>
            <a:ext cx="76148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Educate Members of Your Town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6548E-2EC7-2482-979B-67DEC1981B0E}"/>
              </a:ext>
            </a:extLst>
          </p:cNvPr>
          <p:cNvSpPr txBox="1"/>
          <p:nvPr/>
        </p:nvSpPr>
        <p:spPr>
          <a:xfrm>
            <a:off x="2984155" y="2365153"/>
            <a:ext cx="9125474" cy="44496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Take the </a:t>
            </a: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  <a:cs typeface="Calibri" panose="020F0502020204030204"/>
              </a:rPr>
              <a:t>CEO Pledge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Nonpartisan lawn signs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Usage of electronic boards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Share SOTS social media posts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  <a:cs typeface="Calibri" panose="020F0502020204030204"/>
              </a:rPr>
              <a:t>Red, White, &amp; Blue Schools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 Program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K-12 eligible to participate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  <a:cs typeface="Calibri" panose="020F0502020204030204"/>
              </a:rPr>
              <a:t>Poll worker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 recruitment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Age 16+</a:t>
            </a:r>
          </a:p>
        </p:txBody>
      </p:sp>
    </p:spTree>
    <p:extLst>
      <p:ext uri="{BB962C8B-B14F-4D97-AF65-F5344CB8AC3E}">
        <p14:creationId xmlns:p14="http://schemas.microsoft.com/office/powerpoint/2010/main" val="117748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D8A2-6BBA-6555-D2E4-FC16FA30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58F62-C59A-4C84-ECAF-9B3E4AF3A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DC7AC-B7AE-899A-6467-8CAA085CF2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E52769-6EFD-72F5-F711-A52D183B64D2}"/>
              </a:ext>
            </a:extLst>
          </p:cNvPr>
          <p:cNvSpPr txBox="1">
            <a:spLocks/>
          </p:cNvSpPr>
          <p:nvPr/>
        </p:nvSpPr>
        <p:spPr>
          <a:xfrm>
            <a:off x="2413753" y="2555346"/>
            <a:ext cx="7746520" cy="8557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Verdana"/>
                <a:ea typeface="Verdana"/>
              </a:rPr>
              <a:t>EARLY VOTING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1CA6815-6598-401F-C27E-28671FF1F4E4}"/>
              </a:ext>
            </a:extLst>
          </p:cNvPr>
          <p:cNvSpPr txBox="1">
            <a:spLocks/>
          </p:cNvSpPr>
          <p:nvPr/>
        </p:nvSpPr>
        <p:spPr>
          <a:xfrm>
            <a:off x="4761409" y="3899356"/>
            <a:ext cx="4668099" cy="616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50DA9-B38F-2C8B-CC12-5AF84D799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9944" y="1138953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What is Early Voting?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424183" y="2547700"/>
            <a:ext cx="801394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Early Voting allows you to vote </a:t>
            </a: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</a:rPr>
              <a:t>in-person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 before Election Day</a:t>
            </a:r>
          </a:p>
          <a:p>
            <a:endParaRPr lang="en-US" sz="24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 and secure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Ballots are not opened until Election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46 other states already offer some form of Early Voting</a:t>
            </a:r>
          </a:p>
        </p:txBody>
      </p:sp>
    </p:spTree>
    <p:extLst>
      <p:ext uri="{BB962C8B-B14F-4D97-AF65-F5344CB8AC3E}">
        <p14:creationId xmlns:p14="http://schemas.microsoft.com/office/powerpoint/2010/main" val="338088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121499" y="1151380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Early Voting vs. Absentee Voting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424183" y="2588768"/>
            <a:ext cx="801394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No excuse is needed for early voting, while an excuse is still required to vote by absentee ballot.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Early voting is only done in-person, while absentee ballots may be returned in-person, via mail, or to a drop box.</a:t>
            </a:r>
          </a:p>
        </p:txBody>
      </p:sp>
    </p:spTree>
    <p:extLst>
      <p:ext uri="{BB962C8B-B14F-4D97-AF65-F5344CB8AC3E}">
        <p14:creationId xmlns:p14="http://schemas.microsoft.com/office/powerpoint/2010/main" val="102135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65043" y="1089191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When will Early Voting Begin?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424183" y="2547700"/>
            <a:ext cx="801394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The 2024 Presidential Preference Primary will be held in Connecticut on April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The Early Voting Days for that election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Tuesday, March 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Wednesday, March 27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Thursday, March 28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Saturday, March 30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/>
              <a:ea typeface="Verdana"/>
            </a:endParaRPr>
          </a:p>
          <a:p>
            <a:pPr lvl="1"/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Note: Good Friday and Easter exempted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111577" y="1121503"/>
            <a:ext cx="788253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Verdana"/>
                <a:ea typeface="Verdana"/>
              </a:rPr>
              <a:t>Number of Early Voting Days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424183" y="2370491"/>
            <a:ext cx="836835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4 Days 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– Presidential Preference Primaries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4 Days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 – Special Elections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7 Days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 – Other Primary Elections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14 Days</a:t>
            </a:r>
            <a:r>
              <a:rPr lang="en-US" sz="2400">
                <a:solidFill>
                  <a:srgbClr val="23408F"/>
                </a:solidFill>
                <a:latin typeface="Verdana"/>
                <a:ea typeface="Verdana"/>
              </a:rPr>
              <a:t> 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– General Elections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The period ends the </a:t>
            </a: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Sunday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 before Election Day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NO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 Early Voting for Town Referenda or Town Committee elections</a:t>
            </a:r>
            <a:endParaRPr lang="en-US" sz="2400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3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127" y="1133137"/>
            <a:ext cx="76148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Times of Day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424183" y="2313627"/>
            <a:ext cx="8485877" cy="40802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>
                <a:solidFill>
                  <a:srgbClr val="23408F"/>
                </a:solidFill>
                <a:latin typeface="Verdana"/>
                <a:ea typeface="Verdana"/>
              </a:rPr>
              <a:t>All Days of the PPP and Special Elections</a:t>
            </a:r>
            <a:endParaRPr lang="en-US" sz="2400" b="1" u="sng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10AM to 6PM</a:t>
            </a:r>
            <a:b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</a:br>
            <a:endParaRPr lang="en-US" sz="2400" b="1">
              <a:latin typeface="Verdana"/>
              <a:ea typeface="Verdana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 b="1" u="sng">
                <a:solidFill>
                  <a:srgbClr val="23408F"/>
                </a:solidFill>
                <a:latin typeface="Verdana"/>
                <a:ea typeface="Verdana"/>
              </a:rPr>
              <a:t>All Days of Primary and General Elections</a:t>
            </a:r>
            <a:endParaRPr lang="en-US" sz="2400">
              <a:solidFill>
                <a:srgbClr val="23408F"/>
              </a:solidFill>
              <a:latin typeface="Verdana"/>
              <a:ea typeface="Verdan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10AM to 6PM, EXCEPT</a:t>
            </a:r>
            <a:endParaRPr lang="en-US" sz="2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8AM to 8PM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 on the Tuesday &amp; Thursday prior</a:t>
            </a: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</a:rPr>
              <a:t> 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to Election Day</a:t>
            </a:r>
            <a:b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</a:br>
            <a:endParaRPr lang="en-US" sz="2400" b="1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>
                <a:solidFill>
                  <a:srgbClr val="23408F"/>
                </a:solidFill>
                <a:latin typeface="Verdana"/>
                <a:ea typeface="Verdana"/>
              </a:rPr>
              <a:t>Election Day Hasn't Changed</a:t>
            </a:r>
          </a:p>
          <a:p>
            <a:pPr lvl="1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Verdana"/>
                <a:ea typeface="Verdana"/>
              </a:rPr>
              <a:t>	6AM to 8PM at normal polling location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4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127" y="1133137"/>
            <a:ext cx="76148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Locations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379881" y="2244485"/>
            <a:ext cx="8634841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Every municipality </a:t>
            </a:r>
            <a:r>
              <a:rPr lang="en-US" sz="2100" b="1" u="sng">
                <a:solidFill>
                  <a:srgbClr val="C00000"/>
                </a:solidFill>
                <a:latin typeface="Verdana"/>
                <a:ea typeface="Verdana"/>
              </a:rPr>
              <a:t>SHALL</a:t>
            </a: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 have ONE location</a:t>
            </a:r>
            <a:endParaRPr lang="en-US" sz="21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Municipalities 20,000+</a:t>
            </a:r>
            <a:r>
              <a:rPr lang="en-US" sz="2100" b="1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2100" b="1" u="sng">
                <a:solidFill>
                  <a:srgbClr val="C00000"/>
                </a:solidFill>
                <a:latin typeface="Verdana"/>
                <a:ea typeface="Verdana"/>
              </a:rPr>
              <a:t>MAY</a:t>
            </a:r>
            <a:r>
              <a:rPr lang="en-US" sz="2100" b="1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have additional locations</a:t>
            </a:r>
            <a:endParaRPr lang="en-US" sz="21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Location must have </a:t>
            </a:r>
            <a:r>
              <a:rPr lang="en-US" sz="2100" b="1">
                <a:solidFill>
                  <a:srgbClr val="C00000"/>
                </a:solidFill>
                <a:latin typeface="Verdana"/>
                <a:ea typeface="Verdana"/>
              </a:rPr>
              <a:t>secure CVRS line</a:t>
            </a:r>
            <a:endParaRPr lang="en-US" sz="2100" b="1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>
              <a:solidFill>
                <a:srgbClr val="C00000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C00000"/>
                </a:solidFill>
                <a:latin typeface="Verdana"/>
                <a:ea typeface="Verdana"/>
              </a:rPr>
              <a:t>Location must be the same</a:t>
            </a: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 throughout the entirety of the early voting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>
                <a:solidFill>
                  <a:srgbClr val="23408F"/>
                </a:solidFill>
                <a:latin typeface="Verdana"/>
                <a:ea typeface="Verdana"/>
              </a:rPr>
              <a:t>Whether or not to have a second location is determined by local legislative body of the municipality – there are two methods by which they may reach that decision</a:t>
            </a:r>
            <a:endParaRPr lang="en-US" sz="21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8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127" y="1121503"/>
            <a:ext cx="76148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Method of Voting</a:t>
            </a:r>
            <a:endParaRPr lang="en-US" sz="28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596D3-4615-B0C8-4677-BB07FEA2661A}"/>
              </a:ext>
            </a:extLst>
          </p:cNvPr>
          <p:cNvSpPr txBox="1"/>
          <p:nvPr/>
        </p:nvSpPr>
        <p:spPr>
          <a:xfrm>
            <a:off x="3424183" y="2424133"/>
            <a:ext cx="801394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In-Person</a:t>
            </a: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Eligibility look up</a:t>
            </a: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Provided with ballot and envelope</a:t>
            </a: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Vote and seal ballot in signed envelope</a:t>
            </a: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Custody and control is similar to absentee ballots</a:t>
            </a:r>
          </a:p>
          <a:p>
            <a:endParaRPr lang="en-US" sz="20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Stored and opened on Election Day</a:t>
            </a:r>
          </a:p>
          <a:p>
            <a:endParaRPr lang="en-US" sz="2000" b="1">
              <a:solidFill>
                <a:srgbClr val="23408F"/>
              </a:solidFill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3408F"/>
                </a:solidFill>
                <a:latin typeface="Verdana"/>
                <a:ea typeface="Verdana"/>
              </a:rPr>
              <a:t>Results segregated – in person, early, absentee</a:t>
            </a: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6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3FB2-5051-E38E-46CF-02275D7A0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AC528-7F80-F780-8770-4218B9AA1E23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1B2B7BB6-A12C-6121-617D-C925C5CFB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6CF341-8A82-7EE6-FE8B-2393EA667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A262E-3768-5F64-673E-420D2AE53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B0344BE-76F8-BBA3-6ED5-391127163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557F5-5117-7DDF-43F4-DE8CE6BC8388}"/>
              </a:ext>
            </a:extLst>
          </p:cNvPr>
          <p:cNvSpPr txBox="1"/>
          <p:nvPr/>
        </p:nvSpPr>
        <p:spPr>
          <a:xfrm>
            <a:off x="4094421" y="1121662"/>
            <a:ext cx="76148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Reminder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26687-C083-DD50-7EC7-35E20E9A72AD}"/>
              </a:ext>
            </a:extLst>
          </p:cNvPr>
          <p:cNvSpPr txBox="1"/>
          <p:nvPr/>
        </p:nvSpPr>
        <p:spPr>
          <a:xfrm>
            <a:off x="3188070" y="2418815"/>
            <a:ext cx="8685446" cy="44496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In 2026, the United States will </a:t>
            </a:r>
            <a:endParaRPr lang="en-US">
              <a:solidFill>
                <a:srgbClr val="000000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Commemorate the 250</a:t>
            </a:r>
            <a:r>
              <a:rPr lang="en-US" sz="2400" b="1" i="1" baseline="30000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th</a:t>
            </a:r>
            <a:r>
              <a:rPr lang="en-US" sz="2400" b="1" i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 anniversary of the Declaration of Independence</a:t>
            </a:r>
            <a:endParaRPr lang="en-US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 b="1">
              <a:solidFill>
                <a:srgbClr val="23408F"/>
              </a:solidFill>
              <a:latin typeface="Verdana"/>
              <a:ea typeface="Verdana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The </a:t>
            </a: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  <a:cs typeface="Calibri" panose="020F0502020204030204"/>
              </a:rPr>
              <a:t>CT250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 Committee wants your help!</a:t>
            </a:r>
            <a:endParaRPr lang="en-US"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2400" b="1">
              <a:solidFill>
                <a:srgbClr val="23408F"/>
              </a:solidFill>
              <a:latin typeface="Verdana"/>
              <a:ea typeface="Verdana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Visit </a:t>
            </a:r>
            <a:r>
              <a:rPr lang="en-US" sz="2400" b="1">
                <a:solidFill>
                  <a:srgbClr val="FF0000"/>
                </a:solidFill>
                <a:latin typeface="Verdana"/>
                <a:ea typeface="Verdana"/>
                <a:cs typeface="Calibri" panose="020F0502020204030204"/>
              </a:rPr>
              <a:t>CT250.org</a:t>
            </a: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  <a:cs typeface="Calibri" panose="020F0502020204030204"/>
              </a:rPr>
              <a:t> to learn more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/>
              <a:ea typeface="Verdan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60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6B3D6-FFDC-8B51-DF36-47D3A245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6163-42CA-AAA1-8D39-E5A176104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FDDD7-6A5D-2799-3570-BB21EE5E4294}"/>
              </a:ext>
            </a:extLst>
          </p:cNvPr>
          <p:cNvSpPr txBox="1">
            <a:spLocks/>
          </p:cNvSpPr>
          <p:nvPr/>
        </p:nvSpPr>
        <p:spPr>
          <a:xfrm>
            <a:off x="626574" y="2507451"/>
            <a:ext cx="11329978" cy="8557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Verdana"/>
              <a:ea typeface="Verdana"/>
            </a:endParaRPr>
          </a:p>
          <a:p>
            <a:pPr algn="ctr"/>
            <a:endParaRPr lang="en-US" sz="2800" b="1" dirty="0">
              <a:latin typeface="Verdana"/>
              <a:ea typeface="Verdana"/>
            </a:endParaRPr>
          </a:p>
          <a:p>
            <a:pPr algn="ctr"/>
            <a:endParaRPr lang="en-US" sz="2800" b="1" dirty="0">
              <a:latin typeface="Verdana"/>
              <a:ea typeface="Verdana"/>
            </a:endParaRPr>
          </a:p>
          <a:p>
            <a:pPr algn="ctr"/>
            <a:r>
              <a:rPr lang="en-US" sz="2800" b="1" dirty="0">
                <a:latin typeface="Verdana"/>
                <a:ea typeface="Verdana"/>
              </a:rPr>
              <a:t>OFFICE OF THE </a:t>
            </a:r>
          </a:p>
          <a:p>
            <a:pPr algn="ctr"/>
            <a:r>
              <a:rPr lang="en-US" sz="2800" b="1" dirty="0">
                <a:latin typeface="Verdana"/>
                <a:ea typeface="Verdana"/>
              </a:rPr>
              <a:t>SECRETARY OF THE STATE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5E35D5-0205-9FFC-FA7D-031F06041E3B}"/>
              </a:ext>
            </a:extLst>
          </p:cNvPr>
          <p:cNvSpPr txBox="1">
            <a:spLocks/>
          </p:cNvSpPr>
          <p:nvPr/>
        </p:nvSpPr>
        <p:spPr>
          <a:xfrm>
            <a:off x="4761409" y="3899356"/>
            <a:ext cx="4668099" cy="616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9BB7-2FC9-67F1-FC66-BD24DCC67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6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6B3D6-FFDC-8B51-DF36-47D3A245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6163-42CA-AAA1-8D39-E5A176104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FDDD7-6A5D-2799-3570-BB21EE5E4294}"/>
              </a:ext>
            </a:extLst>
          </p:cNvPr>
          <p:cNvSpPr txBox="1">
            <a:spLocks/>
          </p:cNvSpPr>
          <p:nvPr/>
        </p:nvSpPr>
        <p:spPr>
          <a:xfrm>
            <a:off x="3641778" y="2515061"/>
            <a:ext cx="5290470" cy="8557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/>
                <a:ea typeface="Verdana"/>
              </a:rPr>
              <a:t>QUESTIONS?</a:t>
            </a:r>
            <a:endParaRPr lang="en-US" b="1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5E35D5-0205-9FFC-FA7D-031F06041E3B}"/>
              </a:ext>
            </a:extLst>
          </p:cNvPr>
          <p:cNvSpPr txBox="1">
            <a:spLocks/>
          </p:cNvSpPr>
          <p:nvPr/>
        </p:nvSpPr>
        <p:spPr>
          <a:xfrm>
            <a:off x="4761409" y="3899356"/>
            <a:ext cx="4668099" cy="616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9BB7-2FC9-67F1-FC66-BD24DCC67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6B3D6-FFDC-8B51-DF36-47D3A245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6163-42CA-AAA1-8D39-E5A176104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FDDD7-6A5D-2799-3570-BB21EE5E4294}"/>
              </a:ext>
            </a:extLst>
          </p:cNvPr>
          <p:cNvSpPr txBox="1">
            <a:spLocks/>
          </p:cNvSpPr>
          <p:nvPr/>
        </p:nvSpPr>
        <p:spPr>
          <a:xfrm>
            <a:off x="3543814" y="2515061"/>
            <a:ext cx="5755462" cy="8557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Verdana"/>
                <a:ea typeface="Verdana"/>
              </a:rPr>
              <a:t>THANK YOU!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5E35D5-0205-9FFC-FA7D-031F06041E3B}"/>
              </a:ext>
            </a:extLst>
          </p:cNvPr>
          <p:cNvSpPr txBox="1">
            <a:spLocks/>
          </p:cNvSpPr>
          <p:nvPr/>
        </p:nvSpPr>
        <p:spPr>
          <a:xfrm>
            <a:off x="4761409" y="3899356"/>
            <a:ext cx="4668099" cy="616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9BB7-2FC9-67F1-FC66-BD24DCC67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9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421" y="1150746"/>
            <a:ext cx="805688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Office of the Secretary of the State</a:t>
            </a:r>
            <a:endParaRPr lang="en-US" sz="28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Picture 9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12977E6C-32F0-0333-AE62-D980AF32F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9" y="2341055"/>
            <a:ext cx="3359497" cy="2519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63943FE-ED1E-F403-DF96-9EB329987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32" y="2328422"/>
            <a:ext cx="3359497" cy="2519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B6FF9-6086-2D18-4DBF-775865FFF76C}"/>
              </a:ext>
            </a:extLst>
          </p:cNvPr>
          <p:cNvSpPr txBox="1"/>
          <p:nvPr/>
        </p:nvSpPr>
        <p:spPr>
          <a:xfrm>
            <a:off x="5453675" y="5047979"/>
            <a:ext cx="3793549" cy="1569660"/>
          </a:xfrm>
          <a:prstGeom prst="rect">
            <a:avLst/>
          </a:prstGeom>
          <a:solidFill>
            <a:srgbClr val="D2232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11 Employees in the Election Division</a:t>
            </a:r>
            <a:endParaRPr lang="en-US" sz="2400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vs.</a:t>
            </a:r>
            <a:endParaRPr lang="en-US" sz="2400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45 in Business Services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77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421" y="1150746"/>
            <a:ext cx="80892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Election-Related Priorities in 2024/25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61243-3EB0-02ED-ABFA-AC80BC8D8D70}"/>
              </a:ext>
            </a:extLst>
          </p:cNvPr>
          <p:cNvSpPr txBox="1"/>
          <p:nvPr/>
        </p:nvSpPr>
        <p:spPr>
          <a:xfrm>
            <a:off x="3120632" y="2118816"/>
            <a:ext cx="9063486" cy="444961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Early Voting</a:t>
            </a:r>
            <a:endParaRPr lang="en-US" sz="2400">
              <a:solidFill>
                <a:srgbClr val="000000"/>
              </a:solidFill>
              <a:latin typeface="Calibri" panose="020F0502020204030204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New role for your local election staff</a:t>
            </a:r>
            <a:endParaRPr lang="en-US" sz="2400"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Potential new connection to CVRS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Two new CVRS and EMS systems</a:t>
            </a:r>
            <a:endParaRPr lang="en-US" sz="2400">
              <a:solidFill>
                <a:srgbClr val="000000"/>
              </a:solidFill>
              <a:latin typeface="Calibri" panose="020F0502020204030204"/>
              <a:ea typeface="Verdana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New training for Registrars and Poll Workers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Review and approval of plans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Tabulator procurement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Cybersecurity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3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094421" y="874501"/>
            <a:ext cx="633633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You have a Role to Play to Keep our Elections Safe!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C144F-D60D-2365-ACA2-5D51DBEBA69A}"/>
              </a:ext>
            </a:extLst>
          </p:cNvPr>
          <p:cNvSpPr txBox="1"/>
          <p:nvPr/>
        </p:nvSpPr>
        <p:spPr>
          <a:xfrm>
            <a:off x="3045505" y="2398373"/>
            <a:ext cx="9063486" cy="167962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Help mitigate cybersecurity threats</a:t>
            </a:r>
            <a:endParaRPr lang="en-US" sz="2400" b="1">
              <a:solidFill>
                <a:srgbClr val="23408F"/>
              </a:solidFill>
              <a:latin typeface="Verdana"/>
              <a:ea typeface="Verdana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Help spread correct information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Advocate for your election staff</a:t>
            </a:r>
          </a:p>
        </p:txBody>
      </p:sp>
    </p:spTree>
    <p:extLst>
      <p:ext uri="{BB962C8B-B14F-4D97-AF65-F5344CB8AC3E}">
        <p14:creationId xmlns:p14="http://schemas.microsoft.com/office/powerpoint/2010/main" val="146703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6B3D6-FFDC-8B51-DF36-47D3A245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6163-42CA-AAA1-8D39-E5A176104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FDDD7-6A5D-2799-3570-BB21EE5E4294}"/>
              </a:ext>
            </a:extLst>
          </p:cNvPr>
          <p:cNvSpPr txBox="1">
            <a:spLocks/>
          </p:cNvSpPr>
          <p:nvPr/>
        </p:nvSpPr>
        <p:spPr>
          <a:xfrm>
            <a:off x="799381" y="2409634"/>
            <a:ext cx="10593238" cy="8557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Verdana"/>
                <a:ea typeface="Verdana"/>
              </a:rPr>
              <a:t>SECURITY THREATS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9BB7-2FC9-67F1-FC66-BD24DCC67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FF2CB-878C-6706-BA9F-37B45E7FB58E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B752EC39-1C66-5B93-EB53-6183918C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99527-AA38-F5A5-8FC4-688A1F9E68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23178-56E7-D1D7-489A-CBFEA4754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298DDAA-F7AE-EAEF-43D9-16EEC785F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E8B52-30E5-A5DB-BAC1-FE568E98C100}"/>
              </a:ext>
            </a:extLst>
          </p:cNvPr>
          <p:cNvSpPr txBox="1"/>
          <p:nvPr/>
        </p:nvSpPr>
        <p:spPr>
          <a:xfrm>
            <a:off x="4157027" y="1115327"/>
            <a:ext cx="80317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Most Common Security Threats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6548E-2EC7-2482-979B-67DEC1981B0E}"/>
              </a:ext>
            </a:extLst>
          </p:cNvPr>
          <p:cNvSpPr txBox="1"/>
          <p:nvPr/>
        </p:nvSpPr>
        <p:spPr>
          <a:xfrm>
            <a:off x="3424183" y="2455380"/>
            <a:ext cx="8703912" cy="33416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Planned or Accidental False Information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Misinformation &amp; Disinformation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Security breech through network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Phishing, Malware, Hacking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Lack of Emergency Planning &amp; Practice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Disruption threatens elections</a:t>
            </a: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3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9F0F-5796-42E0-2A69-F4695AEC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7EF338-0FFD-7E56-A7E0-AA8ED3766490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pic>
        <p:nvPicPr>
          <p:cNvPr id="4" name="Picture 3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1AD60AA8-29A3-5A26-A7F0-1CC5A8FCD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117061-66D9-6DAE-2F36-ED2C3C2FF0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5720" y="0"/>
            <a:ext cx="2946400" cy="6858000"/>
          </a:xfrm>
          <a:prstGeom prst="rect">
            <a:avLst/>
          </a:prstGeom>
          <a:solidFill>
            <a:srgbClr val="407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CB795-2C4C-9DDC-6D70-352A34D655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3280" y="690880"/>
            <a:ext cx="9668719" cy="1417320"/>
          </a:xfrm>
          <a:prstGeom prst="rect">
            <a:avLst/>
          </a:prstGeom>
          <a:solidFill>
            <a:srgbClr val="2340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F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FA7F40A-04B5-36E0-6EF3-D8C2E899A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2" y="800548"/>
            <a:ext cx="1197983" cy="119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1C75F-1E97-8A0E-A971-FF8DA4A12527}"/>
              </a:ext>
            </a:extLst>
          </p:cNvPr>
          <p:cNvSpPr txBox="1"/>
          <p:nvPr/>
        </p:nvSpPr>
        <p:spPr>
          <a:xfrm>
            <a:off x="4148560" y="1145554"/>
            <a:ext cx="76148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/>
                <a:ea typeface="Verdana"/>
              </a:rPr>
              <a:t>Ways You Can Help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9A3C6-8FC4-7392-4ACF-8B6095C82F67}"/>
              </a:ext>
            </a:extLst>
          </p:cNvPr>
          <p:cNvSpPr txBox="1"/>
          <p:nvPr/>
        </p:nvSpPr>
        <p:spPr>
          <a:xfrm>
            <a:off x="3424183" y="2396842"/>
            <a:ext cx="8475432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.gov Migration</a:t>
            </a:r>
            <a:endParaRPr lang="en-US">
              <a:solidFill>
                <a:srgbClr val="000000"/>
              </a:solidFill>
              <a:latin typeface="Calibri" panose="020F0502020204030204"/>
              <a:ea typeface="Verdana"/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23408F"/>
                </a:solidFill>
                <a:latin typeface="Verdana"/>
                <a:ea typeface="Verdana"/>
              </a:rPr>
              <a:t>Requests can be made at get.gov/registration</a:t>
            </a:r>
            <a:endParaRPr lang="en-US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Regular IT Training for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408F"/>
                </a:solidFill>
                <a:latin typeface="Verdana"/>
                <a:ea typeface="Verdana"/>
              </a:rPr>
              <a:t>Join the Multi-State Information Sharing and Analysis Center (MS-ISAC) and the Election Infrastructure Information Sharing and Analysis Center (EI-ISAC)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>
              <a:solidFill>
                <a:srgbClr val="2340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6B3D6-FFDC-8B51-DF36-47D3A2454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12" y="2775779"/>
            <a:ext cx="1422807" cy="1422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16163-42CA-AAA1-8D39-E5A176104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FDDD7-6A5D-2799-3570-BB21EE5E4294}"/>
              </a:ext>
            </a:extLst>
          </p:cNvPr>
          <p:cNvSpPr txBox="1">
            <a:spLocks/>
          </p:cNvSpPr>
          <p:nvPr/>
        </p:nvSpPr>
        <p:spPr>
          <a:xfrm>
            <a:off x="2413753" y="2555346"/>
            <a:ext cx="7746520" cy="85575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Trade Gothic LT Pro Bold" panose="020B0803040303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Verdana"/>
                <a:ea typeface="Verdana"/>
              </a:rPr>
              <a:t>CIVIC EDUCATION</a:t>
            </a:r>
            <a:endParaRPr lang="en-US" sz="28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5E35D5-0205-9FFC-FA7D-031F06041E3B}"/>
              </a:ext>
            </a:extLst>
          </p:cNvPr>
          <p:cNvSpPr txBox="1">
            <a:spLocks/>
          </p:cNvSpPr>
          <p:nvPr/>
        </p:nvSpPr>
        <p:spPr>
          <a:xfrm>
            <a:off x="4761409" y="3899356"/>
            <a:ext cx="4668099" cy="6160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9BB7-2FC9-67F1-FC66-BD24DCC67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610" y="3487182"/>
            <a:ext cx="1422807" cy="1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66e982-5898-4485-b5a3-3530d2b31a9c" xsi:nil="true"/>
    <lcf76f155ced4ddcb4097134ff3c332f xmlns="93df683d-6c4f-4202-98aa-65ad7520c0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EDCCD95607245B9FD96E4B62A6F3C" ma:contentTypeVersion="11" ma:contentTypeDescription="Create a new document." ma:contentTypeScope="" ma:versionID="d41fedd17e05743f73d99da5677e900a">
  <xsd:schema xmlns:xsd="http://www.w3.org/2001/XMLSchema" xmlns:xs="http://www.w3.org/2001/XMLSchema" xmlns:p="http://schemas.microsoft.com/office/2006/metadata/properties" xmlns:ns2="93df683d-6c4f-4202-98aa-65ad7520c0a1" xmlns:ns3="d166e982-5898-4485-b5a3-3530d2b31a9c" targetNamespace="http://schemas.microsoft.com/office/2006/metadata/properties" ma:root="true" ma:fieldsID="eaa3bf1c58f124c9c2a2b814f5e9aaaa" ns2:_="" ns3:_="">
    <xsd:import namespace="93df683d-6c4f-4202-98aa-65ad7520c0a1"/>
    <xsd:import namespace="d166e982-5898-4485-b5a3-3530d2b31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f683d-6c4f-4202-98aa-65ad7520c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6e982-5898-4485-b5a3-3530d2b31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5a16cef-04e3-4bd1-b14f-46f0b60a77cf}" ma:internalName="TaxCatchAll" ma:showField="CatchAllData" ma:web="d166e982-5898-4485-b5a3-3530d2b31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13455-7110-4C2E-B03E-0662CEF2B69C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d166e982-5898-4485-b5a3-3530d2b31a9c"/>
    <ds:schemaRef ds:uri="93df683d-6c4f-4202-98aa-65ad7520c0a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BD0DD71-128C-405C-9A0D-B48D0D0310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9AFA8B-6B42-401B-AD28-DF445AF53D2C}">
  <ds:schemaRefs>
    <ds:schemaRef ds:uri="93df683d-6c4f-4202-98aa-65ad7520c0a1"/>
    <ds:schemaRef ds:uri="d166e982-5898-4485-b5a3-3530d2b31a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610</Words>
  <Application>Microsoft Office PowerPoint</Application>
  <PresentationFormat>Widescreen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Gara</dc:creator>
  <cp:lastModifiedBy>Elizabeth Gara</cp:lastModifiedBy>
  <cp:revision>6</cp:revision>
  <dcterms:created xsi:type="dcterms:W3CDTF">2023-10-23T18:42:50Z</dcterms:created>
  <dcterms:modified xsi:type="dcterms:W3CDTF">2024-01-08T23:03:58Z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0x01010082CEDCCD95607245B9FD96E4B62A6F3C</vt:lpwstr>
  </property>
  <property fmtid="{D5CDD505-2E9C-101B-9397-08002B2CF9AE}" pid="3" name="MediaServiceImageTags">
    <vt:lpwstr/>
  </property>
</Properties>
</file>