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30"/>
  </p:notesMasterIdLst>
  <p:sldIdLst>
    <p:sldId id="256" r:id="rId5"/>
    <p:sldId id="310" r:id="rId6"/>
    <p:sldId id="324" r:id="rId7"/>
    <p:sldId id="313" r:id="rId8"/>
    <p:sldId id="271" r:id="rId9"/>
    <p:sldId id="314" r:id="rId10"/>
    <p:sldId id="265" r:id="rId11"/>
    <p:sldId id="317" r:id="rId12"/>
    <p:sldId id="267" r:id="rId13"/>
    <p:sldId id="259" r:id="rId14"/>
    <p:sldId id="323" r:id="rId15"/>
    <p:sldId id="272" r:id="rId16"/>
    <p:sldId id="325" r:id="rId17"/>
    <p:sldId id="318" r:id="rId18"/>
    <p:sldId id="320" r:id="rId19"/>
    <p:sldId id="321" r:id="rId20"/>
    <p:sldId id="322" r:id="rId21"/>
    <p:sldId id="312" r:id="rId22"/>
    <p:sldId id="260" r:id="rId23"/>
    <p:sldId id="315" r:id="rId24"/>
    <p:sldId id="311" r:id="rId25"/>
    <p:sldId id="319" r:id="rId26"/>
    <p:sldId id="261" r:id="rId27"/>
    <p:sldId id="263"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701C1A-D38F-73AB-0C3E-2352E40BAC12}" name="Kibbe, Nicole" initials="KN" userId="S::nicole.kibbe@ct.gov::ead41e57-a978-45a4-a85b-0897351631c3" providerId="AD"/>
  <p188:author id="{1068F92B-A8C0-AF4B-DD5A-4B435525AD5F}" name="Kibbe, Nicole" initials="NK" userId="S::Nicole.Kibbe@ct.gov::ead41e57-a978-45a4-a85b-0897351631c3" providerId="AD"/>
  <p188:author id="{3ED5FA4A-8C09-CBB8-2D13-D41584498089}" name="Nicole Kibbe" initials="NK" userId="Nicole Kibbe" providerId="None"/>
  <p188:author id="{EA758AA8-6B86-E654-5535-31564795FB18}" name="Dickson, Audra" initials="DA" userId="S::audra.dickson@ct.gov::b71fa9ac-9906-4ae7-8271-85dba35883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a:srgbClr val="C5DDDB"/>
    <a:srgbClr val="6A96BA"/>
    <a:srgbClr val="FFD1D1"/>
    <a:srgbClr val="DCE0EC"/>
    <a:srgbClr val="FF5050"/>
    <a:srgbClr val="FFCCCC"/>
    <a:srgbClr val="FF9999"/>
    <a:srgbClr val="F3F3F3"/>
    <a:srgbClr val="D7FB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37890-1B6A-A088-E052-EA6D8F6DE703}" v="72" dt="2023-10-17T13:22:05.309"/>
    <p1510:client id="{2CA73853-E5F0-5D42-8D6D-1060F1996EDF}" v="42" dt="2023-10-17T12:48:06.115"/>
    <p1510:client id="{649C5400-0B87-63AE-3FF1-D37660D7EFC5}" v="6" dt="2023-10-16T19:47:52.972"/>
    <p1510:client id="{854A94F6-E545-4A52-B527-F8CB36DC0674}" v="374" dt="2023-10-16T19:56:53.730"/>
    <p1510:client id="{9277082F-7956-9FA6-8D53-AE86B2420A00}" v="209" dt="2023-10-17T12:38:34.380"/>
    <p1510:client id="{AB26A63A-81D7-4F44-89EE-0B3F860137FA}" v="3" dt="2023-10-17T12:52:20.133"/>
    <p1510:client id="{ED1BA0DB-DEFA-3909-4A66-63745E336307}" v="31" dt="2023-10-16T19:56:34.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40" autoAdjust="0"/>
    <p:restoredTop sz="96517" autoAdjust="0"/>
  </p:normalViewPr>
  <p:slideViewPr>
    <p:cSldViewPr snapToGrid="0">
      <p:cViewPr varScale="1">
        <p:scale>
          <a:sx n="48" d="100"/>
          <a:sy n="48" d="100"/>
        </p:scale>
        <p:origin x="116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9ACB5-429F-4DDE-A1C6-B1B2FC22A957}" type="datetimeFigureOut">
              <a:rPr lang="en-US" smtClean="0"/>
              <a:t>10/18/2023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561A6-C8E5-44A8-A677-8052AEC8362E}" type="slidenum">
              <a:rPr lang="en-US" smtClean="0"/>
              <a:t>‹#›</a:t>
            </a:fld>
            <a:endParaRPr lang="en-US" dirty="0"/>
          </a:p>
        </p:txBody>
      </p:sp>
    </p:spTree>
    <p:extLst>
      <p:ext uri="{BB962C8B-B14F-4D97-AF65-F5344CB8AC3E}">
        <p14:creationId xmlns:p14="http://schemas.microsoft.com/office/powerpoint/2010/main" val="211332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561A6-C8E5-44A8-A677-8052AEC8362E}" type="slidenum">
              <a:rPr lang="en-US" smtClean="0"/>
              <a:t>1</a:t>
            </a:fld>
            <a:endParaRPr lang="en-US" dirty="0"/>
          </a:p>
        </p:txBody>
      </p:sp>
    </p:spTree>
    <p:extLst>
      <p:ext uri="{BB962C8B-B14F-4D97-AF65-F5344CB8AC3E}">
        <p14:creationId xmlns:p14="http://schemas.microsoft.com/office/powerpoint/2010/main" val="106426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Impaired Water Monitoring is not one of the six minimum control measures; however, it is another major aspect of the permit.</a:t>
            </a:r>
          </a:p>
          <a:p>
            <a:r>
              <a:rPr lang="en-US" dirty="0"/>
              <a:t>The process here is pretty simple, but each task can become rather complex.</a:t>
            </a:r>
          </a:p>
        </p:txBody>
      </p:sp>
      <p:sp>
        <p:nvSpPr>
          <p:cNvPr id="4" name="Slide Number Placeholder 3"/>
          <p:cNvSpPr>
            <a:spLocks noGrp="1"/>
          </p:cNvSpPr>
          <p:nvPr>
            <p:ph type="sldNum" sz="quarter" idx="5"/>
          </p:nvPr>
        </p:nvSpPr>
        <p:spPr/>
        <p:txBody>
          <a:bodyPr/>
          <a:lstStyle/>
          <a:p>
            <a:fld id="{E62561A6-C8E5-44A8-A677-8052AEC8362E}" type="slidenum">
              <a:rPr lang="en-US" smtClean="0"/>
              <a:t>10</a:t>
            </a:fld>
            <a:endParaRPr lang="en-US" dirty="0"/>
          </a:p>
        </p:txBody>
      </p:sp>
    </p:spTree>
    <p:extLst>
      <p:ext uri="{BB962C8B-B14F-4D97-AF65-F5344CB8AC3E}">
        <p14:creationId xmlns:p14="http://schemas.microsoft.com/office/powerpoint/2010/main" val="296896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gone over the general tasks for each of the MCMs – now we are going to go over common compliance issues we see within those tasks.</a:t>
            </a:r>
          </a:p>
        </p:txBody>
      </p:sp>
      <p:sp>
        <p:nvSpPr>
          <p:cNvPr id="4" name="Slide Number Placeholder 3"/>
          <p:cNvSpPr>
            <a:spLocks noGrp="1"/>
          </p:cNvSpPr>
          <p:nvPr>
            <p:ph type="sldNum" sz="quarter" idx="5"/>
          </p:nvPr>
        </p:nvSpPr>
        <p:spPr/>
        <p:txBody>
          <a:bodyPr/>
          <a:lstStyle/>
          <a:p>
            <a:fld id="{E62561A6-C8E5-44A8-A677-8052AEC8362E}" type="slidenum">
              <a:rPr lang="en-US" smtClean="0"/>
              <a:t>11</a:t>
            </a:fld>
            <a:endParaRPr lang="en-US" dirty="0"/>
          </a:p>
        </p:txBody>
      </p:sp>
    </p:spTree>
    <p:extLst>
      <p:ext uri="{BB962C8B-B14F-4D97-AF65-F5344CB8AC3E}">
        <p14:creationId xmlns:p14="http://schemas.microsoft.com/office/powerpoint/2010/main" val="139997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MCMs we see permittees having the most difficulty complying with are MCM 5 (IDDE) and MCM 6 (good housekeeping). Permittees are also having issues with the impaired waters monitoring requirements.</a:t>
            </a:r>
          </a:p>
        </p:txBody>
      </p:sp>
      <p:sp>
        <p:nvSpPr>
          <p:cNvPr id="4" name="Slide Number Placeholder 3"/>
          <p:cNvSpPr>
            <a:spLocks noGrp="1"/>
          </p:cNvSpPr>
          <p:nvPr>
            <p:ph type="sldNum" sz="quarter" idx="5"/>
          </p:nvPr>
        </p:nvSpPr>
        <p:spPr/>
        <p:txBody>
          <a:bodyPr/>
          <a:lstStyle/>
          <a:p>
            <a:fld id="{E62561A6-C8E5-44A8-A677-8052AEC8362E}" type="slidenum">
              <a:rPr lang="en-US" smtClean="0"/>
              <a:t>12</a:t>
            </a:fld>
            <a:endParaRPr lang="en-US" dirty="0"/>
          </a:p>
        </p:txBody>
      </p:sp>
    </p:spTree>
    <p:extLst>
      <p:ext uri="{BB962C8B-B14F-4D97-AF65-F5344CB8AC3E}">
        <p14:creationId xmlns:p14="http://schemas.microsoft.com/office/powerpoint/2010/main" val="366615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legal authority ensures that permittees are able to complete permit tasks. MCMs 3,4,+5 have associated legal authority requirements.</a:t>
            </a:r>
          </a:p>
          <a:p>
            <a:r>
              <a:rPr lang="en-US" dirty="0"/>
              <a:t>Many municipalities have expressed difficulty with establishing these authorities. UCONN CLEAR provides example language for these authorities on their MS4 webpage.</a:t>
            </a:r>
          </a:p>
        </p:txBody>
      </p:sp>
      <p:sp>
        <p:nvSpPr>
          <p:cNvPr id="4" name="Slide Number Placeholder 3"/>
          <p:cNvSpPr>
            <a:spLocks noGrp="1"/>
          </p:cNvSpPr>
          <p:nvPr>
            <p:ph type="sldNum" sz="quarter" idx="5"/>
          </p:nvPr>
        </p:nvSpPr>
        <p:spPr/>
        <p:txBody>
          <a:bodyPr/>
          <a:lstStyle/>
          <a:p>
            <a:fld id="{E62561A6-C8E5-44A8-A677-8052AEC8362E}" type="slidenum">
              <a:rPr lang="en-US" smtClean="0"/>
              <a:t>13</a:t>
            </a:fld>
            <a:endParaRPr lang="en-US" dirty="0"/>
          </a:p>
        </p:txBody>
      </p:sp>
    </p:spTree>
    <p:extLst>
      <p:ext uri="{BB962C8B-B14F-4D97-AF65-F5344CB8AC3E}">
        <p14:creationId xmlns:p14="http://schemas.microsoft.com/office/powerpoint/2010/main" val="2476347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DCIA spans both MCM5+MCM6. MCM5 focuses on the mapping portion while the rest of the program is in MCM6.</a:t>
            </a:r>
          </a:p>
          <a:p>
            <a:r>
              <a:rPr lang="en-US" dirty="0"/>
              <a:t>It seems that some municipalities may be equating Impervious Cover and DCIA. DCIA acreage should most often be </a:t>
            </a:r>
            <a:r>
              <a:rPr lang="en-US" i="1" dirty="0"/>
              <a:t>significantly lower </a:t>
            </a:r>
            <a:r>
              <a:rPr lang="en-US" i="0" dirty="0"/>
              <a:t>than IC acreage. The Sutherland Equations to Determine DCIA provide a ratio of IC to DCIA based on land use.</a:t>
            </a:r>
          </a:p>
          <a:p>
            <a:r>
              <a:rPr lang="en-US" i="0" dirty="0"/>
              <a:t>Any disconnections (both public and private) after 2012 can be counted towards your DCIA disconnection goal. This is because the mapping that the DCIA baseline is based on was completed in 2012.</a:t>
            </a:r>
          </a:p>
          <a:p>
            <a:r>
              <a:rPr lang="en-US" i="0" dirty="0"/>
              <a:t>DCIA Disconnections disconnect a property or a portion of a property (be it a road or a site) from the MS4. Permittees should have come up with a plan to prioritize projects which would accomplish this.</a:t>
            </a:r>
            <a:endParaRPr lang="en-US" i="1" dirty="0"/>
          </a:p>
        </p:txBody>
      </p:sp>
      <p:sp>
        <p:nvSpPr>
          <p:cNvPr id="4" name="Slide Number Placeholder 3"/>
          <p:cNvSpPr>
            <a:spLocks noGrp="1"/>
          </p:cNvSpPr>
          <p:nvPr>
            <p:ph type="sldNum" sz="quarter" idx="5"/>
          </p:nvPr>
        </p:nvSpPr>
        <p:spPr/>
        <p:txBody>
          <a:bodyPr/>
          <a:lstStyle/>
          <a:p>
            <a:fld id="{E62561A6-C8E5-44A8-A677-8052AEC8362E}" type="slidenum">
              <a:rPr lang="en-US" smtClean="0"/>
              <a:t>14</a:t>
            </a:fld>
            <a:endParaRPr lang="en-US" dirty="0"/>
          </a:p>
        </p:txBody>
      </p:sp>
    </p:spTree>
    <p:extLst>
      <p:ext uri="{BB962C8B-B14F-4D97-AF65-F5344CB8AC3E}">
        <p14:creationId xmlns:p14="http://schemas.microsoft.com/office/powerpoint/2010/main" val="273868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IDDE program as a whole has seen may difficulties. It can be time and resource intensive.</a:t>
            </a:r>
          </a:p>
          <a:p>
            <a:r>
              <a:rPr lang="en-US" sz="1100" dirty="0"/>
              <a:t>Interconnections Mapping is important because, if you discharge into another MS4 and that MS4 discharges to the river – its not your discharge anymore. You should coordinate with that other MS4, but the responsibility for the outfall lies with them.</a:t>
            </a:r>
          </a:p>
          <a:p>
            <a:r>
              <a:rPr lang="en-US" sz="1100" dirty="0"/>
              <a:t>Screening during dry weather leads to awareness of discharges which then must be investigated. Outfalls should be ranked on a priority scale based on potential threat to the environment.</a:t>
            </a:r>
          </a:p>
        </p:txBody>
      </p:sp>
      <p:sp>
        <p:nvSpPr>
          <p:cNvPr id="4" name="Slide Number Placeholder 3"/>
          <p:cNvSpPr>
            <a:spLocks noGrp="1"/>
          </p:cNvSpPr>
          <p:nvPr>
            <p:ph type="sldNum" sz="quarter" idx="5"/>
          </p:nvPr>
        </p:nvSpPr>
        <p:spPr/>
        <p:txBody>
          <a:bodyPr/>
          <a:lstStyle/>
          <a:p>
            <a:fld id="{E62561A6-C8E5-44A8-A677-8052AEC8362E}" type="slidenum">
              <a:rPr lang="en-US" smtClean="0"/>
              <a:t>15</a:t>
            </a:fld>
            <a:endParaRPr lang="en-US" dirty="0"/>
          </a:p>
        </p:txBody>
      </p:sp>
    </p:spTree>
    <p:extLst>
      <p:ext uri="{BB962C8B-B14F-4D97-AF65-F5344CB8AC3E}">
        <p14:creationId xmlns:p14="http://schemas.microsoft.com/office/powerpoint/2010/main" val="142011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IDDE monitoring and IW monitoring are different sampling schemes. IDDE is done during dry weather for ALL outfalls while IW is done during wet weather for outfalls that discharge to impaired waters. </a:t>
            </a:r>
          </a:p>
          <a:p>
            <a:r>
              <a:rPr lang="en-US" dirty="0">
                <a:latin typeface="Calibri" panose="020F0502020204030204" pitchFamily="34" charset="0"/>
              </a:rPr>
              <a:t>Because it is dependent on the weather, wet weather monitoring is difficult for all of our permittees (not just our MS4 permittees). </a:t>
            </a:r>
          </a:p>
          <a:p>
            <a:r>
              <a:rPr lang="en-US" dirty="0">
                <a:latin typeface="Calibri" panose="020F0502020204030204" pitchFamily="34" charset="0"/>
              </a:rPr>
              <a:t>Screening can be performed by anyone, but the permittee ultimately holds responsibility for ensuring that it is done.</a:t>
            </a:r>
          </a:p>
          <a:p>
            <a:r>
              <a:rPr lang="en-US" dirty="0">
                <a:latin typeface="Calibri" panose="020F0502020204030204" pitchFamily="34" charset="0"/>
              </a:rPr>
              <a:t>For any outfalls with results exceeding the thresholds set in the permit, a follow-up investigation must be performed to determine the cause of the pollutant load.</a:t>
            </a:r>
          </a:p>
        </p:txBody>
      </p:sp>
      <p:sp>
        <p:nvSpPr>
          <p:cNvPr id="4" name="Slide Number Placeholder 3"/>
          <p:cNvSpPr>
            <a:spLocks noGrp="1"/>
          </p:cNvSpPr>
          <p:nvPr>
            <p:ph type="sldNum" sz="quarter" idx="5"/>
          </p:nvPr>
        </p:nvSpPr>
        <p:spPr/>
        <p:txBody>
          <a:bodyPr/>
          <a:lstStyle/>
          <a:p>
            <a:fld id="{E62561A6-C8E5-44A8-A677-8052AEC8362E}" type="slidenum">
              <a:rPr lang="en-US" smtClean="0"/>
              <a:t>16</a:t>
            </a:fld>
            <a:endParaRPr lang="en-US" dirty="0"/>
          </a:p>
        </p:txBody>
      </p:sp>
    </p:spTree>
    <p:extLst>
      <p:ext uri="{BB962C8B-B14F-4D97-AF65-F5344CB8AC3E}">
        <p14:creationId xmlns:p14="http://schemas.microsoft.com/office/powerpoint/2010/main" val="3999637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reports provide, in detail, everything that the permittee has done for their MS4 in the past year. Due to this, they are extremely helpful for determining compliance. If no report is received it is a permit violation AND we will have to assume that nothing was done for the MS4 over the past year.</a:t>
            </a:r>
          </a:p>
          <a:p>
            <a:r>
              <a:rPr lang="en-US" dirty="0"/>
              <a:t>Be as detailed as possible! Reread the permit requirements from time to time to ensure that you are doing everything you need to be!</a:t>
            </a:r>
          </a:p>
        </p:txBody>
      </p:sp>
      <p:sp>
        <p:nvSpPr>
          <p:cNvPr id="4" name="Slide Number Placeholder 3"/>
          <p:cNvSpPr>
            <a:spLocks noGrp="1"/>
          </p:cNvSpPr>
          <p:nvPr>
            <p:ph type="sldNum" sz="quarter" idx="5"/>
          </p:nvPr>
        </p:nvSpPr>
        <p:spPr/>
        <p:txBody>
          <a:bodyPr/>
          <a:lstStyle/>
          <a:p>
            <a:fld id="{E62561A6-C8E5-44A8-A677-8052AEC8362E}" type="slidenum">
              <a:rPr lang="en-US" smtClean="0"/>
              <a:t>17</a:t>
            </a:fld>
            <a:endParaRPr lang="en-US" dirty="0"/>
          </a:p>
        </p:txBody>
      </p:sp>
    </p:spTree>
    <p:extLst>
      <p:ext uri="{BB962C8B-B14F-4D97-AF65-F5344CB8AC3E}">
        <p14:creationId xmlns:p14="http://schemas.microsoft.com/office/powerpoint/2010/main" val="3639238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previously, Annual Reports are very helpful compliance tools. We rely on them a lot so the better and more detailed they are, the more we can understand your efforts.</a:t>
            </a:r>
          </a:p>
          <a:p>
            <a:r>
              <a:rPr lang="en-US" dirty="0"/>
              <a:t>DEEP performs random inspections several times a year. We aim to inspect each of our permits about once a permit term. Inspections are typically random.</a:t>
            </a:r>
          </a:p>
          <a:p>
            <a:r>
              <a:rPr lang="en-US" dirty="0"/>
              <a:t>Inspections are as much of a chance for us to talk to you as they are a chance for you to talk to us, so use the opportunity to ask questions and get clarification! What we hear from permittees influences future modifications to the permit.</a:t>
            </a:r>
          </a:p>
          <a:p>
            <a:endParaRPr lang="en-US" dirty="0"/>
          </a:p>
          <a:p>
            <a:r>
              <a:rPr lang="en-US" dirty="0"/>
              <a:t>EPA has expressed an interest in EJ Communities in recent years, so expect a greater focus on these communities.</a:t>
            </a:r>
          </a:p>
        </p:txBody>
      </p:sp>
      <p:sp>
        <p:nvSpPr>
          <p:cNvPr id="4" name="Slide Number Placeholder 3"/>
          <p:cNvSpPr>
            <a:spLocks noGrp="1"/>
          </p:cNvSpPr>
          <p:nvPr>
            <p:ph type="sldNum" sz="quarter" idx="5"/>
          </p:nvPr>
        </p:nvSpPr>
        <p:spPr/>
        <p:txBody>
          <a:bodyPr/>
          <a:lstStyle/>
          <a:p>
            <a:fld id="{E62561A6-C8E5-44A8-A677-8052AEC8362E}" type="slidenum">
              <a:rPr lang="en-US" smtClean="0"/>
              <a:t>18</a:t>
            </a:fld>
            <a:endParaRPr lang="en-US" dirty="0"/>
          </a:p>
        </p:txBody>
      </p:sp>
    </p:spTree>
    <p:extLst>
      <p:ext uri="{BB962C8B-B14F-4D97-AF65-F5344CB8AC3E}">
        <p14:creationId xmlns:p14="http://schemas.microsoft.com/office/powerpoint/2010/main" val="414543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will be treating the year the permit lapsed as an additional year for permittees to come into compliance. Annual Reports due 4/2024 must cover Oct 2023 to Dec 2023, but permittees are highly encouraged to include everything since their last report. </a:t>
            </a:r>
          </a:p>
          <a:p>
            <a:r>
              <a:rPr lang="en-US" dirty="0"/>
              <a:t>We are actively working on modifications to the permit. We will be holding a listening session to discuss high level changes and commentary we receive will be incorporated into the final draft of the permit.</a:t>
            </a:r>
          </a:p>
          <a:p>
            <a:endParaRPr lang="en-US" dirty="0"/>
          </a:p>
        </p:txBody>
      </p:sp>
      <p:sp>
        <p:nvSpPr>
          <p:cNvPr id="4" name="Slide Number Placeholder 3"/>
          <p:cNvSpPr>
            <a:spLocks noGrp="1"/>
          </p:cNvSpPr>
          <p:nvPr>
            <p:ph type="sldNum" sz="quarter" idx="5"/>
          </p:nvPr>
        </p:nvSpPr>
        <p:spPr/>
        <p:txBody>
          <a:bodyPr/>
          <a:lstStyle/>
          <a:p>
            <a:fld id="{E62561A6-C8E5-44A8-A677-8052AEC8362E}" type="slidenum">
              <a:rPr lang="en-US" smtClean="0"/>
              <a:t>19</a:t>
            </a:fld>
            <a:endParaRPr lang="en-US" dirty="0"/>
          </a:p>
        </p:txBody>
      </p:sp>
    </p:spTree>
    <p:extLst>
      <p:ext uri="{BB962C8B-B14F-4D97-AF65-F5344CB8AC3E}">
        <p14:creationId xmlns:p14="http://schemas.microsoft.com/office/powerpoint/2010/main" val="227488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Slides</a:t>
            </a:r>
          </a:p>
        </p:txBody>
      </p:sp>
      <p:sp>
        <p:nvSpPr>
          <p:cNvPr id="4" name="Slide Number Placeholder 3"/>
          <p:cNvSpPr>
            <a:spLocks noGrp="1"/>
          </p:cNvSpPr>
          <p:nvPr>
            <p:ph type="sldNum" sz="quarter" idx="5"/>
          </p:nvPr>
        </p:nvSpPr>
        <p:spPr/>
        <p:txBody>
          <a:bodyPr/>
          <a:lstStyle/>
          <a:p>
            <a:fld id="{7FBE722F-8639-4A9B-852E-F1414D690AFB}" type="slidenum">
              <a:rPr lang="en-US" smtClean="0"/>
              <a:t>2</a:t>
            </a:fld>
            <a:endParaRPr lang="en-US" dirty="0"/>
          </a:p>
        </p:txBody>
      </p:sp>
    </p:spTree>
    <p:extLst>
      <p:ext uri="{BB962C8B-B14F-4D97-AF65-F5344CB8AC3E}">
        <p14:creationId xmlns:p14="http://schemas.microsoft.com/office/powerpoint/2010/main" val="87993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Next is a high level overview of changes to the Stormwater Quality Manual </a:t>
            </a:r>
          </a:p>
          <a:p>
            <a:endParaRPr lang="en-US" dirty="0"/>
          </a:p>
        </p:txBody>
      </p:sp>
      <p:sp>
        <p:nvSpPr>
          <p:cNvPr id="4" name="Slide Number Placeholder 3"/>
          <p:cNvSpPr>
            <a:spLocks noGrp="1"/>
          </p:cNvSpPr>
          <p:nvPr>
            <p:ph type="sldNum" sz="quarter" idx="5"/>
          </p:nvPr>
        </p:nvSpPr>
        <p:spPr/>
        <p:txBody>
          <a:bodyPr/>
          <a:lstStyle/>
          <a:p>
            <a:fld id="{E62561A6-C8E5-44A8-A677-8052AEC8362E}" type="slidenum">
              <a:rPr lang="en-US" smtClean="0"/>
              <a:t>20</a:t>
            </a:fld>
            <a:endParaRPr lang="en-US" dirty="0"/>
          </a:p>
        </p:txBody>
      </p:sp>
    </p:spTree>
    <p:extLst>
      <p:ext uri="{BB962C8B-B14F-4D97-AF65-F5344CB8AC3E}">
        <p14:creationId xmlns:p14="http://schemas.microsoft.com/office/powerpoint/2010/main" val="2049527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Stormwater Quality Manual provides guidance statewide for use primarily in construction projects.</a:t>
            </a:r>
          </a:p>
          <a:p>
            <a:r>
              <a:rPr lang="en-US" dirty="0"/>
              <a:t>2023 Updates supersede the previous version of the Manual.</a:t>
            </a:r>
          </a:p>
        </p:txBody>
      </p:sp>
      <p:sp>
        <p:nvSpPr>
          <p:cNvPr id="4" name="Slide Number Placeholder 3"/>
          <p:cNvSpPr>
            <a:spLocks noGrp="1"/>
          </p:cNvSpPr>
          <p:nvPr>
            <p:ph type="sldNum" sz="quarter" idx="5"/>
          </p:nvPr>
        </p:nvSpPr>
        <p:spPr/>
        <p:txBody>
          <a:bodyPr/>
          <a:lstStyle/>
          <a:p>
            <a:fld id="{E62561A6-C8E5-44A8-A677-8052AEC8362E}" type="slidenum">
              <a:rPr lang="en-US" smtClean="0"/>
              <a:t>21</a:t>
            </a:fld>
            <a:endParaRPr lang="en-US" dirty="0"/>
          </a:p>
        </p:txBody>
      </p:sp>
    </p:spTree>
    <p:extLst>
      <p:ext uri="{BB962C8B-B14F-4D97-AF65-F5344CB8AC3E}">
        <p14:creationId xmlns:p14="http://schemas.microsoft.com/office/powerpoint/2010/main" val="3726359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Updates had 5 major goals:</a:t>
            </a:r>
          </a:p>
        </p:txBody>
      </p:sp>
      <p:sp>
        <p:nvSpPr>
          <p:cNvPr id="4" name="Slide Number Placeholder 3"/>
          <p:cNvSpPr>
            <a:spLocks noGrp="1"/>
          </p:cNvSpPr>
          <p:nvPr>
            <p:ph type="sldNum" sz="quarter" idx="5"/>
          </p:nvPr>
        </p:nvSpPr>
        <p:spPr/>
        <p:txBody>
          <a:bodyPr/>
          <a:lstStyle/>
          <a:p>
            <a:fld id="{E62561A6-C8E5-44A8-A677-8052AEC8362E}" type="slidenum">
              <a:rPr lang="en-US" smtClean="0"/>
              <a:t>22</a:t>
            </a:fld>
            <a:endParaRPr lang="en-US" dirty="0"/>
          </a:p>
        </p:txBody>
      </p:sp>
    </p:spTree>
    <p:extLst>
      <p:ext uri="{BB962C8B-B14F-4D97-AF65-F5344CB8AC3E}">
        <p14:creationId xmlns:p14="http://schemas.microsoft.com/office/powerpoint/2010/main" val="779691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updates will be phased in over the next year. As of now the Manual is published. People are welcome and encouraged to adopt these updates early, but not required until the Manual becomes effective.</a:t>
            </a:r>
          </a:p>
          <a:p>
            <a:r>
              <a:rPr lang="en-US" dirty="0"/>
              <a:t>The Manual becomes effective in March 2024 with exceptions provided to projects which are already in progress. </a:t>
            </a:r>
          </a:p>
          <a:p>
            <a:r>
              <a:rPr lang="en-US" dirty="0"/>
              <a:t>These exemptions end at the end of September 2024, after which all projects must adopt the new guidelines, regardless of project status.</a:t>
            </a:r>
          </a:p>
        </p:txBody>
      </p:sp>
      <p:sp>
        <p:nvSpPr>
          <p:cNvPr id="4" name="Slide Number Placeholder 3"/>
          <p:cNvSpPr>
            <a:spLocks noGrp="1"/>
          </p:cNvSpPr>
          <p:nvPr>
            <p:ph type="sldNum" sz="quarter" idx="5"/>
          </p:nvPr>
        </p:nvSpPr>
        <p:spPr/>
        <p:txBody>
          <a:bodyPr/>
          <a:lstStyle/>
          <a:p>
            <a:fld id="{E62561A6-C8E5-44A8-A677-8052AEC8362E}" type="slidenum">
              <a:rPr lang="en-US" smtClean="0"/>
              <a:t>23</a:t>
            </a:fld>
            <a:endParaRPr lang="en-US" dirty="0"/>
          </a:p>
        </p:txBody>
      </p:sp>
    </p:spTree>
    <p:extLst>
      <p:ext uri="{BB962C8B-B14F-4D97-AF65-F5344CB8AC3E}">
        <p14:creationId xmlns:p14="http://schemas.microsoft.com/office/powerpoint/2010/main" val="364340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561A6-C8E5-44A8-A677-8052AEC8362E}" type="slidenum">
              <a:rPr lang="en-US" smtClean="0"/>
              <a:t>24</a:t>
            </a:fld>
            <a:endParaRPr lang="en-US" dirty="0"/>
          </a:p>
        </p:txBody>
      </p:sp>
    </p:spTree>
    <p:extLst>
      <p:ext uri="{BB962C8B-B14F-4D97-AF65-F5344CB8AC3E}">
        <p14:creationId xmlns:p14="http://schemas.microsoft.com/office/powerpoint/2010/main" val="51877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1972: EPA amends the Water Pollution Control Act (commonly referred to as the Clean Water Act) to regulate point source discharges</a:t>
            </a:r>
          </a:p>
          <a:p>
            <a:r>
              <a:rPr lang="en-US" dirty="0"/>
              <a:t>1983: EPA publishes the results of the NURP (Nationwide Urban Runoff Program) study which showed that Stormwater has the potential to collect such high pollutant loads that it resembles raw sewage.</a:t>
            </a:r>
          </a:p>
          <a:p>
            <a:r>
              <a:rPr lang="en-US" dirty="0"/>
              <a:t>1987: EPA amends the CWA to include non-point sources (like stormwater!)</a:t>
            </a:r>
          </a:p>
          <a:p>
            <a:r>
              <a:rPr lang="en-US" dirty="0"/>
              <a:t>1990: Phase I Stormwater Rule covered Industrial sites, large construction sites (5+ acres), and medium and large MS4s</a:t>
            </a:r>
          </a:p>
          <a:p>
            <a:r>
              <a:rPr lang="en-US" dirty="0"/>
              <a:t>1999: Phase II Stormwater Rule covered small construction sites (1-5 acres) and small MS4s</a:t>
            </a:r>
          </a:p>
        </p:txBody>
      </p:sp>
      <p:sp>
        <p:nvSpPr>
          <p:cNvPr id="4" name="Slide Number Placeholder 3"/>
          <p:cNvSpPr>
            <a:spLocks noGrp="1"/>
          </p:cNvSpPr>
          <p:nvPr>
            <p:ph type="sldNum" sz="quarter" idx="5"/>
          </p:nvPr>
        </p:nvSpPr>
        <p:spPr/>
        <p:txBody>
          <a:bodyPr/>
          <a:lstStyle/>
          <a:p>
            <a:fld id="{E62561A6-C8E5-44A8-A677-8052AEC8362E}" type="slidenum">
              <a:rPr lang="en-US" smtClean="0"/>
              <a:t>3</a:t>
            </a:fld>
            <a:endParaRPr lang="en-US" dirty="0"/>
          </a:p>
        </p:txBody>
      </p:sp>
    </p:spTree>
    <p:extLst>
      <p:ext uri="{BB962C8B-B14F-4D97-AF65-F5344CB8AC3E}">
        <p14:creationId xmlns:p14="http://schemas.microsoft.com/office/powerpoint/2010/main" val="366803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are required to implement Small MS4 permits as a result of the EPA Phase II Stormwater Rule. While there are different levels of the permit based on the size of the MS4, CT only has Small MS4s (except the City of Stamford, which is covered separately under an individual permit) so we do not have a general permit for larger MS4s.</a:t>
            </a:r>
          </a:p>
          <a:p>
            <a:endParaRPr lang="en-US" dirty="0"/>
          </a:p>
          <a:p>
            <a:r>
              <a:rPr lang="en-US" dirty="0"/>
              <a:t>As of the 2017 permit, 121 municipalities are covered (approx. 72% of municipalities in the state).</a:t>
            </a:r>
          </a:p>
          <a:p>
            <a:endParaRPr lang="en-US" dirty="0"/>
          </a:p>
          <a:p>
            <a:r>
              <a:rPr lang="en-US" dirty="0"/>
              <a:t>Coverage is determined by decennial census. The 2020 census was finally released in full in Mid 2022.</a:t>
            </a:r>
          </a:p>
        </p:txBody>
      </p:sp>
      <p:sp>
        <p:nvSpPr>
          <p:cNvPr id="4" name="Slide Number Placeholder 3"/>
          <p:cNvSpPr>
            <a:spLocks noGrp="1"/>
          </p:cNvSpPr>
          <p:nvPr>
            <p:ph type="sldNum" sz="quarter" idx="5"/>
          </p:nvPr>
        </p:nvSpPr>
        <p:spPr/>
        <p:txBody>
          <a:bodyPr/>
          <a:lstStyle/>
          <a:p>
            <a:fld id="{E62561A6-C8E5-44A8-A677-8052AEC8362E}" type="slidenum">
              <a:rPr lang="en-US" smtClean="0"/>
              <a:t>4</a:t>
            </a:fld>
            <a:endParaRPr lang="en-US" dirty="0"/>
          </a:p>
        </p:txBody>
      </p:sp>
    </p:spTree>
    <p:extLst>
      <p:ext uri="{BB962C8B-B14F-4D97-AF65-F5344CB8AC3E}">
        <p14:creationId xmlns:p14="http://schemas.microsoft.com/office/powerpoint/2010/main" val="117260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separates most of the permit conditions into six general categories (Minimum Control Measures). Many of these tasks are part of the normal responsibilities of local government.</a:t>
            </a:r>
          </a:p>
          <a:p>
            <a:endParaRPr lang="en-US" dirty="0"/>
          </a:p>
          <a:p>
            <a:r>
              <a:rPr lang="en-US" dirty="0"/>
              <a:t>The six minimum control measures are:</a:t>
            </a:r>
          </a:p>
          <a:p>
            <a:r>
              <a:rPr lang="en-US" dirty="0"/>
              <a:t>MCM 1: Public Education &amp; Outreach – establishes a program to educate the public about stormwater through outreach</a:t>
            </a:r>
          </a:p>
          <a:p>
            <a:r>
              <a:rPr lang="en-US" dirty="0"/>
              <a:t>MCM 2: Public Participation &amp; Involvement – establishes a program to get the public involved in the permitting process</a:t>
            </a:r>
          </a:p>
          <a:p>
            <a:r>
              <a:rPr lang="en-US" dirty="0"/>
              <a:t>MCM 3: Illicit Discharge Detection &amp; Elimination – establishes a program to detect and eliminate illicit discharges into your MS4</a:t>
            </a:r>
          </a:p>
          <a:p>
            <a:r>
              <a:rPr lang="en-US" dirty="0"/>
              <a:t>MCM 4: Construction Stormwater Runoff Control – establishes a program to control runoff from construction sites</a:t>
            </a:r>
          </a:p>
          <a:p>
            <a:r>
              <a:rPr lang="en-US" dirty="0"/>
              <a:t>MCM 5: Post-construction Stormwater Runoff Control – establishes a program to control runoff from sites after construction is complete</a:t>
            </a:r>
          </a:p>
          <a:p>
            <a:r>
              <a:rPr lang="en-US" dirty="0"/>
              <a:t>MCM 6: Pollution Prevention &amp; Good Housekeeping – establishes a program to prevent pollution through good housekeeping practices</a:t>
            </a:r>
          </a:p>
          <a:p>
            <a:endParaRPr lang="en-US" dirty="0"/>
          </a:p>
          <a:p>
            <a:r>
              <a:rPr lang="en-US" dirty="0"/>
              <a:t>In addition to these measures, there are the impaired waters monitoring requirements, which monitor discharges to impaired waters.</a:t>
            </a:r>
          </a:p>
        </p:txBody>
      </p:sp>
      <p:sp>
        <p:nvSpPr>
          <p:cNvPr id="4" name="Slide Number Placeholder 3"/>
          <p:cNvSpPr>
            <a:spLocks noGrp="1"/>
          </p:cNvSpPr>
          <p:nvPr>
            <p:ph type="sldNum" sz="quarter" idx="5"/>
          </p:nvPr>
        </p:nvSpPr>
        <p:spPr/>
        <p:txBody>
          <a:bodyPr/>
          <a:lstStyle/>
          <a:p>
            <a:fld id="{E62561A6-C8E5-44A8-A677-8052AEC8362E}" type="slidenum">
              <a:rPr lang="en-US" smtClean="0"/>
              <a:t>5</a:t>
            </a:fld>
            <a:endParaRPr lang="en-US" dirty="0"/>
          </a:p>
        </p:txBody>
      </p:sp>
    </p:spTree>
    <p:extLst>
      <p:ext uri="{BB962C8B-B14F-4D97-AF65-F5344CB8AC3E}">
        <p14:creationId xmlns:p14="http://schemas.microsoft.com/office/powerpoint/2010/main" val="345079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over the general compliance tasks under each MCM first, and then we will go back and discuss common issues we see.</a:t>
            </a:r>
          </a:p>
          <a:p>
            <a:endParaRPr lang="en-US" dirty="0"/>
          </a:p>
          <a:p>
            <a:r>
              <a:rPr lang="en-US" dirty="0"/>
              <a:t>MCM1: maintain a dedicated webpage for Stormwater with educational materials</a:t>
            </a:r>
          </a:p>
          <a:p>
            <a:r>
              <a:rPr lang="en-US" dirty="0"/>
              <a:t>MCM2: make sure that both your SMP and your ARs are available on your website! </a:t>
            </a:r>
          </a:p>
          <a:p>
            <a:r>
              <a:rPr lang="en-US" dirty="0"/>
              <a:t>REMEMBER: Anything that exposes the community to any education on water or stormwater likely counts as either MCM 1 or 2. Don’t be shy about taking credit for things happening in your community.</a:t>
            </a:r>
          </a:p>
          <a:p>
            <a:endParaRPr lang="en-US" dirty="0"/>
          </a:p>
          <a:p>
            <a:r>
              <a:rPr lang="en-US" dirty="0"/>
              <a:t>QLP can do many of the tasks in the permit. Some QLPs include watershed groups, volunteer groups, scout groups, etc.</a:t>
            </a:r>
          </a:p>
          <a:p>
            <a:r>
              <a:rPr lang="en-US" dirty="0"/>
              <a:t>Keep in mind that the permittee remains responsible for making sure that tasks are completed on schedule.</a:t>
            </a:r>
          </a:p>
        </p:txBody>
      </p:sp>
      <p:sp>
        <p:nvSpPr>
          <p:cNvPr id="4" name="Slide Number Placeholder 3"/>
          <p:cNvSpPr>
            <a:spLocks noGrp="1"/>
          </p:cNvSpPr>
          <p:nvPr>
            <p:ph type="sldNum" sz="quarter" idx="5"/>
          </p:nvPr>
        </p:nvSpPr>
        <p:spPr/>
        <p:txBody>
          <a:bodyPr/>
          <a:lstStyle/>
          <a:p>
            <a:fld id="{E62561A6-C8E5-44A8-A677-8052AEC8362E}" type="slidenum">
              <a:rPr lang="en-US" smtClean="0"/>
              <a:t>6</a:t>
            </a:fld>
            <a:endParaRPr lang="en-US" dirty="0"/>
          </a:p>
        </p:txBody>
      </p:sp>
    </p:spTree>
    <p:extLst>
      <p:ext uri="{BB962C8B-B14F-4D97-AF65-F5344CB8AC3E}">
        <p14:creationId xmlns:p14="http://schemas.microsoft.com/office/powerpoint/2010/main" val="15447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other MCMs, IDDE typically isn’t considered as a “normal responsibility of local government”, but it is still a part of maintaining and understanding your local infrastructure.</a:t>
            </a:r>
          </a:p>
          <a:p>
            <a:r>
              <a:rPr lang="en-US" dirty="0"/>
              <a:t>A written IDDE program or procedure allows DEEP and your own staff to understand how you are identifying illicit discharges. </a:t>
            </a:r>
          </a:p>
          <a:p>
            <a:r>
              <a:rPr lang="en-US" dirty="0"/>
              <a:t>Local authority ensures that you can legally carry out your IDDE plan.</a:t>
            </a:r>
          </a:p>
          <a:p>
            <a:r>
              <a:rPr lang="en-US" dirty="0"/>
              <a:t>System mapping (and especially interconnections mapping) is the basis for a lot of the conditions in the permit and allows you to target outfalls and catchment areas that may be doing poorly.</a:t>
            </a:r>
          </a:p>
          <a:p>
            <a:r>
              <a:rPr lang="en-US" dirty="0"/>
              <a:t>Dry Weather screening involves going around to </a:t>
            </a:r>
            <a:r>
              <a:rPr lang="en-US" u="sng" dirty="0"/>
              <a:t>all</a:t>
            </a:r>
            <a:r>
              <a:rPr lang="en-US" dirty="0"/>
              <a:t> your outfalls after it has not rained in awhile to look for signs of illicit discharges. Seeing flow from an outfall after a week without rain may indicate a problem that needs fixing! Based on the results of your dry weather screening, you then must investigate potential issues you spotted.</a:t>
            </a:r>
          </a:p>
        </p:txBody>
      </p:sp>
      <p:sp>
        <p:nvSpPr>
          <p:cNvPr id="4" name="Slide Number Placeholder 3"/>
          <p:cNvSpPr>
            <a:spLocks noGrp="1"/>
          </p:cNvSpPr>
          <p:nvPr>
            <p:ph type="sldNum" sz="quarter" idx="5"/>
          </p:nvPr>
        </p:nvSpPr>
        <p:spPr/>
        <p:txBody>
          <a:bodyPr/>
          <a:lstStyle/>
          <a:p>
            <a:fld id="{E62561A6-C8E5-44A8-A677-8052AEC8362E}" type="slidenum">
              <a:rPr lang="en-US" smtClean="0"/>
              <a:t>7</a:t>
            </a:fld>
            <a:endParaRPr lang="en-US" dirty="0"/>
          </a:p>
        </p:txBody>
      </p:sp>
    </p:spTree>
    <p:extLst>
      <p:ext uri="{BB962C8B-B14F-4D97-AF65-F5344CB8AC3E}">
        <p14:creationId xmlns:p14="http://schemas.microsoft.com/office/powerpoint/2010/main" val="354214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MCM 3, MCMs 4+5 also rely on the permittee to have the right to enforce the regulations they enact.</a:t>
            </a:r>
          </a:p>
          <a:p>
            <a:r>
              <a:rPr lang="en-US" dirty="0"/>
              <a:t>MCM 4: covers active construction and focuses on controlling sediment runoff from these sites.</a:t>
            </a:r>
          </a:p>
          <a:p>
            <a:r>
              <a:rPr lang="en-US" dirty="0"/>
              <a:t>MCM 5: covers completed construction sites. This may be confusing as post construction clearly comes after construction, but the post-construction state of the site is planned before construction even begins. So post-construction tasks focus heavily on site planning and retention standards. This is where the baseline for DCIA tasks is established.</a:t>
            </a:r>
          </a:p>
        </p:txBody>
      </p:sp>
      <p:sp>
        <p:nvSpPr>
          <p:cNvPr id="4" name="Slide Number Placeholder 3"/>
          <p:cNvSpPr>
            <a:spLocks noGrp="1"/>
          </p:cNvSpPr>
          <p:nvPr>
            <p:ph type="sldNum" sz="quarter" idx="5"/>
          </p:nvPr>
        </p:nvSpPr>
        <p:spPr/>
        <p:txBody>
          <a:bodyPr/>
          <a:lstStyle/>
          <a:p>
            <a:fld id="{E62561A6-C8E5-44A8-A677-8052AEC8362E}" type="slidenum">
              <a:rPr lang="en-US" smtClean="0"/>
              <a:t>8</a:t>
            </a:fld>
            <a:endParaRPr lang="en-US" dirty="0"/>
          </a:p>
        </p:txBody>
      </p:sp>
    </p:spTree>
    <p:extLst>
      <p:ext uri="{BB962C8B-B14F-4D97-AF65-F5344CB8AC3E}">
        <p14:creationId xmlns:p14="http://schemas.microsoft.com/office/powerpoint/2010/main" val="2546744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MCM6 tasks are common sense practices – reduce fertilizer usage (to prevent nutrients from entering the system), reduce road salt usage (but not road safety) (to prevent salt from entering the system), sweep your streets (to prevent trash from entering the system), clean your catchbasins (to prevent trash from entering the system), repair your system before it breaks, train your employees to identify all these things so that you can be aware of issues before they grow.</a:t>
            </a:r>
          </a:p>
          <a:p>
            <a:endParaRPr lang="en-US" dirty="0"/>
          </a:p>
          <a:p>
            <a:r>
              <a:rPr lang="en-US" dirty="0"/>
              <a:t>The DCIA portion of this is planning for the future. We know impervious surfaces are a major contributor to SW runoff so, if we remove the pathway to the waterbody from these surfaces those pollutants cannot enter the waterbody.</a:t>
            </a:r>
          </a:p>
        </p:txBody>
      </p:sp>
      <p:sp>
        <p:nvSpPr>
          <p:cNvPr id="4" name="Slide Number Placeholder 3"/>
          <p:cNvSpPr>
            <a:spLocks noGrp="1"/>
          </p:cNvSpPr>
          <p:nvPr>
            <p:ph type="sldNum" sz="quarter" idx="5"/>
          </p:nvPr>
        </p:nvSpPr>
        <p:spPr/>
        <p:txBody>
          <a:bodyPr/>
          <a:lstStyle/>
          <a:p>
            <a:fld id="{E62561A6-C8E5-44A8-A677-8052AEC8362E}" type="slidenum">
              <a:rPr lang="en-US" smtClean="0"/>
              <a:t>9</a:t>
            </a:fld>
            <a:endParaRPr lang="en-US" dirty="0"/>
          </a:p>
        </p:txBody>
      </p:sp>
    </p:spTree>
    <p:extLst>
      <p:ext uri="{BB962C8B-B14F-4D97-AF65-F5344CB8AC3E}">
        <p14:creationId xmlns:p14="http://schemas.microsoft.com/office/powerpoint/2010/main" val="1011935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02B9D6-2CA9-4193-BEBE-86EB514BACF6}"/>
              </a:ext>
            </a:extLst>
          </p:cNvPr>
          <p:cNvPicPr>
            <a:picLocks noChangeAspect="1"/>
          </p:cNvPicPr>
          <p:nvPr/>
        </p:nvPicPr>
        <p:blipFill rotWithShape="1">
          <a:blip r:embed="rId2"/>
          <a:srcRect t="3647"/>
          <a:stretch/>
        </p:blipFill>
        <p:spPr>
          <a:xfrm>
            <a:off x="0" y="0"/>
            <a:ext cx="12192000" cy="6607864"/>
          </a:xfrm>
          <a:prstGeom prst="rect">
            <a:avLst/>
          </a:prstGeom>
        </p:spPr>
      </p:pic>
      <p:sp>
        <p:nvSpPr>
          <p:cNvPr id="2" name="Title 1"/>
          <p:cNvSpPr>
            <a:spLocks noGrp="1"/>
          </p:cNvSpPr>
          <p:nvPr>
            <p:ph type="ctrTitle" hasCustomPrompt="1"/>
          </p:nvPr>
        </p:nvSpPr>
        <p:spPr>
          <a:xfrm>
            <a:off x="390251" y="4556913"/>
            <a:ext cx="7196055" cy="1077036"/>
          </a:xfrm>
        </p:spPr>
        <p:txBody>
          <a:bodyPr lIns="0" tIns="0" rIns="0" bIns="0" anchor="ctr">
            <a:normAutofit/>
          </a:bodyPr>
          <a:lstStyle>
            <a:lvl1pPr algn="l">
              <a:lnSpc>
                <a:spcPts val="4000"/>
              </a:lnSpc>
              <a:defRPr sz="4000" spc="0" baseline="0">
                <a:solidFill>
                  <a:srgbClr val="0D2C6C"/>
                </a:solidFill>
              </a:defRPr>
            </a:lvl1pPr>
          </a:lstStyle>
          <a:p>
            <a:r>
              <a:rPr lang="en-US"/>
              <a:t>Click to ADD TITLE</a:t>
            </a:r>
          </a:p>
        </p:txBody>
      </p:sp>
      <p:sp>
        <p:nvSpPr>
          <p:cNvPr id="3" name="Subtitle 2"/>
          <p:cNvSpPr>
            <a:spLocks noGrp="1"/>
          </p:cNvSpPr>
          <p:nvPr>
            <p:ph type="subTitle" idx="1" hasCustomPrompt="1"/>
          </p:nvPr>
        </p:nvSpPr>
        <p:spPr>
          <a:xfrm>
            <a:off x="381000" y="5727754"/>
            <a:ext cx="7196048" cy="368246"/>
          </a:xfrm>
        </p:spPr>
        <p:txBody>
          <a:bodyPr lIns="0" tIns="0" rIns="0" bIns="0" anchor="t">
            <a:noAutofit/>
          </a:bodyPr>
          <a:lstStyle>
            <a:lvl1pPr marL="0" indent="0" algn="l">
              <a:lnSpc>
                <a:spcPct val="100000"/>
              </a:lnSpc>
              <a:spcBef>
                <a:spcPts val="0"/>
              </a:spcBef>
              <a:buNone/>
              <a:defRPr sz="1600" b="1">
                <a:solidFill>
                  <a:srgbClr val="00AAE7"/>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add presenter name and title</a:t>
            </a:r>
          </a:p>
        </p:txBody>
      </p:sp>
      <p:pic>
        <p:nvPicPr>
          <p:cNvPr id="10" name="Picture 9">
            <a:extLst>
              <a:ext uri="{FF2B5EF4-FFF2-40B4-BE49-F238E27FC236}">
                <a16:creationId xmlns:a16="http://schemas.microsoft.com/office/drawing/2014/main" id="{6AD0D9EB-5C3D-4AD5-B824-5C3569047558}"/>
              </a:ext>
            </a:extLst>
          </p:cNvPr>
          <p:cNvPicPr>
            <a:picLocks noChangeAspect="1"/>
          </p:cNvPicPr>
          <p:nvPr/>
        </p:nvPicPr>
        <p:blipFill>
          <a:blip r:embed="rId3"/>
          <a:stretch>
            <a:fillRect/>
          </a:stretch>
        </p:blipFill>
        <p:spPr>
          <a:xfrm>
            <a:off x="10096509" y="571500"/>
            <a:ext cx="1485891" cy="1485891"/>
          </a:xfrm>
          <a:prstGeom prst="rect">
            <a:avLst/>
          </a:prstGeom>
        </p:spPr>
      </p:pic>
      <p:sp>
        <p:nvSpPr>
          <p:cNvPr id="4" name="Date Placeholder 3">
            <a:extLst>
              <a:ext uri="{FF2B5EF4-FFF2-40B4-BE49-F238E27FC236}">
                <a16:creationId xmlns:a16="http://schemas.microsoft.com/office/drawing/2014/main" id="{8287503F-CA53-A749-5BFA-EFCB6A148851}"/>
              </a:ext>
            </a:extLst>
          </p:cNvPr>
          <p:cNvSpPr>
            <a:spLocks noGrp="1"/>
          </p:cNvSpPr>
          <p:nvPr>
            <p:ph type="dt" sz="half" idx="10"/>
          </p:nvPr>
        </p:nvSpPr>
        <p:spPr>
          <a:xfrm>
            <a:off x="8991600" y="6470704"/>
            <a:ext cx="2154143" cy="274320"/>
          </a:xfrm>
        </p:spPr>
        <p:txBody>
          <a:bodyPr lIns="0" tIns="0" rIns="0" bIns="0"/>
          <a:lstStyle/>
          <a:p>
            <a:r>
              <a:rPr lang="en-US" dirty="0"/>
              <a:t>10/19/2023</a:t>
            </a:r>
          </a:p>
        </p:txBody>
      </p:sp>
      <p:sp>
        <p:nvSpPr>
          <p:cNvPr id="5" name="Slide Number Placeholder 5">
            <a:extLst>
              <a:ext uri="{FF2B5EF4-FFF2-40B4-BE49-F238E27FC236}">
                <a16:creationId xmlns:a16="http://schemas.microsoft.com/office/drawing/2014/main" id="{296E8162-EFFE-880C-C267-5DCA1F4A2A7A}"/>
              </a:ext>
            </a:extLst>
          </p:cNvPr>
          <p:cNvSpPr>
            <a:spLocks noGrp="1"/>
          </p:cNvSpPr>
          <p:nvPr>
            <p:ph type="sldNum" sz="quarter" idx="12"/>
          </p:nvPr>
        </p:nvSpPr>
        <p:spPr>
          <a:xfrm>
            <a:off x="11201400" y="6470704"/>
            <a:ext cx="618931" cy="274320"/>
          </a:xfrm>
          <a:prstGeom prst="rect">
            <a:avLst/>
          </a:prstGeom>
        </p:spPr>
        <p:txBody>
          <a:bodyPr lIns="0" tIns="0" rIns="0" bIns="0"/>
          <a:lstStyle>
            <a:lvl1pPr algn="ctr">
              <a:defRPr>
                <a:solidFill>
                  <a:schemeClr val="bg1">
                    <a:lumMod val="50000"/>
                  </a:schemeClr>
                </a:solidFill>
              </a:defRPr>
            </a:lvl1pPr>
          </a:lstStyle>
          <a:p>
            <a:fld id="{D57F1E4F-1CFF-5643-939E-217C01CDF565}" type="slidenum">
              <a:rPr lang="en-US" smtClean="0"/>
              <a:pPr/>
              <a:t>‹#›</a:t>
            </a:fld>
            <a:endParaRPr lang="en-US" dirty="0"/>
          </a:p>
        </p:txBody>
      </p:sp>
      <p:sp>
        <p:nvSpPr>
          <p:cNvPr id="6" name="Footer Placeholder 4">
            <a:extLst>
              <a:ext uri="{FF2B5EF4-FFF2-40B4-BE49-F238E27FC236}">
                <a16:creationId xmlns:a16="http://schemas.microsoft.com/office/drawing/2014/main" id="{5F97F15C-6907-AA4E-E202-35E0B717AF67}"/>
              </a:ext>
            </a:extLst>
          </p:cNvPr>
          <p:cNvSpPr>
            <a:spLocks noGrp="1"/>
          </p:cNvSpPr>
          <p:nvPr>
            <p:ph type="ftr" sz="quarter" idx="11"/>
          </p:nvPr>
        </p:nvSpPr>
        <p:spPr>
          <a:xfrm>
            <a:off x="373685"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cxnSp>
        <p:nvCxnSpPr>
          <p:cNvPr id="8" name="Straight Connector 7">
            <a:extLst>
              <a:ext uri="{FF2B5EF4-FFF2-40B4-BE49-F238E27FC236}">
                <a16:creationId xmlns:a16="http://schemas.microsoft.com/office/drawing/2014/main" id="{E7AE49C4-8111-4D8D-32E3-2625E78D8469}"/>
              </a:ext>
            </a:extLst>
          </p:cNvPr>
          <p:cNvCxnSpPr>
            <a:cxnSpLocks/>
          </p:cNvCxnSpPr>
          <p:nvPr userDrawn="1"/>
        </p:nvCxnSpPr>
        <p:spPr>
          <a:xfrm>
            <a:off x="381000" y="6400800"/>
            <a:ext cx="1143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9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9464"/>
            <a:ext cx="11430000" cy="1062135"/>
          </a:xfrm>
        </p:spPr>
        <p:txBody>
          <a:bodyPr lIns="0" tIns="0" rIns="0" bIns="0" anchor="ctr">
            <a:noAutofit/>
          </a:bodyPr>
          <a:lstStyle>
            <a:lvl1pPr>
              <a:defRPr sz="4000" b="1" spc="0">
                <a:solidFill>
                  <a:srgbClr val="0D2C6C"/>
                </a:solidFill>
              </a:defRPr>
            </a:lvl1pPr>
          </a:lstStyle>
          <a:p>
            <a:r>
              <a:rPr lang="en-US"/>
              <a:t>Click to edit title</a:t>
            </a:r>
          </a:p>
        </p:txBody>
      </p:sp>
      <p:sp>
        <p:nvSpPr>
          <p:cNvPr id="3" name="Content Placeholder 2"/>
          <p:cNvSpPr>
            <a:spLocks noGrp="1"/>
          </p:cNvSpPr>
          <p:nvPr>
            <p:ph idx="1"/>
          </p:nvPr>
        </p:nvSpPr>
        <p:spPr>
          <a:xfrm>
            <a:off x="381000" y="1417323"/>
            <a:ext cx="11437315" cy="4913574"/>
          </a:xfrm>
        </p:spPr>
        <p:txBody>
          <a:bodyPr lIns="0" tIns="0" rIns="0" bIns="0">
            <a:noAutofit/>
          </a:bodyPr>
          <a:lstStyle>
            <a:lvl1pPr marL="0" indent="0">
              <a:spcBef>
                <a:spcPts val="1200"/>
              </a:spcBef>
              <a:buNone/>
              <a:defRPr>
                <a:solidFill>
                  <a:schemeClr val="tx1">
                    <a:lumMod val="75000"/>
                    <a:lumOff val="25000"/>
                  </a:schemeClr>
                </a:solidFill>
                <a:latin typeface="+mj-lt"/>
              </a:defRPr>
            </a:lvl1pPr>
            <a:lvl2pPr>
              <a:spcBef>
                <a:spcPts val="300"/>
              </a:spcBef>
              <a:defRPr sz="2000" b="0">
                <a:solidFill>
                  <a:schemeClr val="tx1">
                    <a:lumMod val="75000"/>
                    <a:lumOff val="25000"/>
                  </a:schemeClr>
                </a:solidFill>
              </a:defRPr>
            </a:lvl2pPr>
            <a:lvl3pPr>
              <a:spcBef>
                <a:spcPts val="0"/>
              </a:spcBef>
              <a:defRPr sz="1800">
                <a:solidFill>
                  <a:schemeClr val="tx1">
                    <a:lumMod val="75000"/>
                    <a:lumOff val="25000"/>
                  </a:schemeClr>
                </a:solidFill>
              </a:defRPr>
            </a:lvl3pPr>
            <a:lvl4pPr>
              <a:spcBef>
                <a:spcPts val="0"/>
              </a:spcBef>
              <a:defRPr sz="1600">
                <a:solidFill>
                  <a:schemeClr val="tx1">
                    <a:lumMod val="75000"/>
                    <a:lumOff val="25000"/>
                  </a:schemeClr>
                </a:solidFill>
              </a:defRPr>
            </a:lvl4pPr>
            <a:lvl5pPr>
              <a:spcBef>
                <a:spcPts val="0"/>
              </a:spcBef>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1600" y="6470704"/>
            <a:ext cx="2154143" cy="274320"/>
          </a:xfrm>
        </p:spPr>
        <p:txBody>
          <a:bodyPr lIns="0" tIns="0" rIns="0" bIns="0"/>
          <a:lstStyle/>
          <a:p>
            <a:r>
              <a:rPr lang="en-US" dirty="0"/>
              <a:t>10/19/2023</a:t>
            </a:r>
          </a:p>
        </p:txBody>
      </p:sp>
      <p:sp>
        <p:nvSpPr>
          <p:cNvPr id="6" name="Slide Number Placeholder 5"/>
          <p:cNvSpPr>
            <a:spLocks noGrp="1"/>
          </p:cNvSpPr>
          <p:nvPr>
            <p:ph type="sldNum" sz="quarter" idx="12"/>
          </p:nvPr>
        </p:nvSpPr>
        <p:spPr>
          <a:xfrm>
            <a:off x="11201400" y="6470704"/>
            <a:ext cx="618931" cy="274320"/>
          </a:xfrm>
          <a:prstGeom prst="rect">
            <a:avLst/>
          </a:prstGeom>
        </p:spPr>
        <p:txBody>
          <a:bodyPr lIns="0" tIns="0" rIns="0" bIns="0"/>
          <a:lstStyle>
            <a:lvl1pPr algn="ctr">
              <a:defRPr>
                <a:solidFill>
                  <a:schemeClr val="bg1">
                    <a:lumMod val="50000"/>
                  </a:schemeClr>
                </a:solidFill>
              </a:defRPr>
            </a:lvl1pPr>
          </a:lstStyle>
          <a:p>
            <a:fld id="{D57F1E4F-1CFF-5643-939E-217C01CDF565}" type="slidenum">
              <a:rPr lang="en-US" smtClean="0"/>
              <a:pPr/>
              <a:t>‹#›</a:t>
            </a:fld>
            <a:endParaRPr lang="en-US" dirty="0"/>
          </a:p>
        </p:txBody>
      </p:sp>
      <p:sp>
        <p:nvSpPr>
          <p:cNvPr id="9" name="Footer Placeholder 4">
            <a:extLst>
              <a:ext uri="{FF2B5EF4-FFF2-40B4-BE49-F238E27FC236}">
                <a16:creationId xmlns:a16="http://schemas.microsoft.com/office/drawing/2014/main" id="{F3A8E1E7-7782-449B-A06B-D902EC96A963}"/>
              </a:ext>
            </a:extLst>
          </p:cNvPr>
          <p:cNvSpPr>
            <a:spLocks noGrp="1"/>
          </p:cNvSpPr>
          <p:nvPr>
            <p:ph type="ftr" sz="quarter" idx="11"/>
          </p:nvPr>
        </p:nvSpPr>
        <p:spPr>
          <a:xfrm>
            <a:off x="373685"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cxnSp>
        <p:nvCxnSpPr>
          <p:cNvPr id="7" name="Straight Connector 6">
            <a:extLst>
              <a:ext uri="{FF2B5EF4-FFF2-40B4-BE49-F238E27FC236}">
                <a16:creationId xmlns:a16="http://schemas.microsoft.com/office/drawing/2014/main" id="{4C760953-D94A-D8A8-F0CD-BD2B6D5DFC07}"/>
              </a:ext>
            </a:extLst>
          </p:cNvPr>
          <p:cNvCxnSpPr>
            <a:cxnSpLocks/>
          </p:cNvCxnSpPr>
          <p:nvPr/>
        </p:nvCxnSpPr>
        <p:spPr>
          <a:xfrm>
            <a:off x="381000" y="6400800"/>
            <a:ext cx="1143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9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3685" y="1417320"/>
            <a:ext cx="5493715" cy="4913576"/>
          </a:xfrm>
        </p:spPr>
        <p:txBody>
          <a:bodyPr lIns="0" tIns="0" rIns="0" bIns="0">
            <a:noAutofit/>
          </a:bodyPr>
          <a:lstStyle>
            <a:lvl1pPr>
              <a:defRPr>
                <a:solidFill>
                  <a:schemeClr val="tx1">
                    <a:lumMod val="75000"/>
                    <a:lumOff val="25000"/>
                  </a:schemeClr>
                </a:solidFill>
                <a:latin typeface="+mj-lt"/>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412280"/>
            <a:ext cx="5874715" cy="4913573"/>
          </a:xfrm>
        </p:spPr>
        <p:txBody>
          <a:bodyPr lIns="0" tIns="0" rIns="0" bIns="0">
            <a:noAutofit/>
          </a:bodyPr>
          <a:lstStyle>
            <a:lvl1pPr>
              <a:defRPr>
                <a:solidFill>
                  <a:schemeClr val="tx1">
                    <a:lumMod val="75000"/>
                    <a:lumOff val="25000"/>
                  </a:schemeClr>
                </a:solidFill>
                <a:latin typeface="+mj-lt"/>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A5800AD6-6F61-085B-CBB0-BF70512EFF40}"/>
              </a:ext>
            </a:extLst>
          </p:cNvPr>
          <p:cNvSpPr>
            <a:spLocks noGrp="1"/>
          </p:cNvSpPr>
          <p:nvPr>
            <p:ph type="dt" sz="half" idx="10"/>
          </p:nvPr>
        </p:nvSpPr>
        <p:spPr>
          <a:xfrm>
            <a:off x="8991600" y="6470704"/>
            <a:ext cx="2154143" cy="274320"/>
          </a:xfrm>
        </p:spPr>
        <p:txBody>
          <a:bodyPr lIns="0" tIns="0" rIns="0" bIns="0"/>
          <a:lstStyle/>
          <a:p>
            <a:r>
              <a:rPr lang="en-US" dirty="0"/>
              <a:t>10/19/2023</a:t>
            </a:r>
          </a:p>
        </p:txBody>
      </p:sp>
      <p:sp>
        <p:nvSpPr>
          <p:cNvPr id="5" name="Slide Number Placeholder 5">
            <a:extLst>
              <a:ext uri="{FF2B5EF4-FFF2-40B4-BE49-F238E27FC236}">
                <a16:creationId xmlns:a16="http://schemas.microsoft.com/office/drawing/2014/main" id="{7C3D1889-ACC3-4189-DF2A-669C1E069596}"/>
              </a:ext>
            </a:extLst>
          </p:cNvPr>
          <p:cNvSpPr>
            <a:spLocks noGrp="1"/>
          </p:cNvSpPr>
          <p:nvPr>
            <p:ph type="sldNum" sz="quarter" idx="12"/>
          </p:nvPr>
        </p:nvSpPr>
        <p:spPr>
          <a:xfrm>
            <a:off x="11201400" y="6470704"/>
            <a:ext cx="618931" cy="274320"/>
          </a:xfrm>
          <a:prstGeom prst="rect">
            <a:avLst/>
          </a:prstGeom>
        </p:spPr>
        <p:txBody>
          <a:bodyPr lIns="0" tIns="0" rIns="0" bIns="0"/>
          <a:lstStyle>
            <a:lvl1pPr algn="ctr">
              <a:defRPr>
                <a:solidFill>
                  <a:schemeClr val="bg1">
                    <a:lumMod val="50000"/>
                  </a:schemeClr>
                </a:solidFill>
              </a:defRPr>
            </a:lvl1pPr>
          </a:lstStyle>
          <a:p>
            <a:fld id="{D57F1E4F-1CFF-5643-939E-217C01CDF565}" type="slidenum">
              <a:rPr lang="en-US" smtClean="0"/>
              <a:pPr/>
              <a:t>‹#›</a:t>
            </a:fld>
            <a:endParaRPr lang="en-US" dirty="0"/>
          </a:p>
        </p:txBody>
      </p:sp>
      <p:sp>
        <p:nvSpPr>
          <p:cNvPr id="6" name="Footer Placeholder 4">
            <a:extLst>
              <a:ext uri="{FF2B5EF4-FFF2-40B4-BE49-F238E27FC236}">
                <a16:creationId xmlns:a16="http://schemas.microsoft.com/office/drawing/2014/main" id="{C487A141-04B6-121F-438C-365233C9A513}"/>
              </a:ext>
            </a:extLst>
          </p:cNvPr>
          <p:cNvSpPr>
            <a:spLocks noGrp="1"/>
          </p:cNvSpPr>
          <p:nvPr>
            <p:ph type="ftr" sz="quarter" idx="11"/>
          </p:nvPr>
        </p:nvSpPr>
        <p:spPr>
          <a:xfrm>
            <a:off x="373685"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
        <p:nvSpPr>
          <p:cNvPr id="7" name="Title 1">
            <a:extLst>
              <a:ext uri="{FF2B5EF4-FFF2-40B4-BE49-F238E27FC236}">
                <a16:creationId xmlns:a16="http://schemas.microsoft.com/office/drawing/2014/main" id="{7775DBD5-4120-5EEE-513C-1F511003F30F}"/>
              </a:ext>
            </a:extLst>
          </p:cNvPr>
          <p:cNvSpPr>
            <a:spLocks noGrp="1"/>
          </p:cNvSpPr>
          <p:nvPr>
            <p:ph type="title" hasCustomPrompt="1"/>
          </p:nvPr>
        </p:nvSpPr>
        <p:spPr>
          <a:xfrm>
            <a:off x="381000" y="309464"/>
            <a:ext cx="11430000" cy="1062135"/>
          </a:xfrm>
        </p:spPr>
        <p:txBody>
          <a:bodyPr lIns="0" tIns="0" rIns="0" bIns="0" anchor="ctr">
            <a:noAutofit/>
          </a:bodyPr>
          <a:lstStyle>
            <a:lvl1pPr>
              <a:defRPr sz="4000" b="1" spc="0">
                <a:solidFill>
                  <a:srgbClr val="0D2C6C"/>
                </a:solidFill>
              </a:defRPr>
            </a:lvl1pPr>
          </a:lstStyle>
          <a:p>
            <a:r>
              <a:rPr lang="en-US"/>
              <a:t>Click to edit title</a:t>
            </a:r>
          </a:p>
        </p:txBody>
      </p:sp>
      <p:cxnSp>
        <p:nvCxnSpPr>
          <p:cNvPr id="10" name="Straight Connector 9">
            <a:extLst>
              <a:ext uri="{FF2B5EF4-FFF2-40B4-BE49-F238E27FC236}">
                <a16:creationId xmlns:a16="http://schemas.microsoft.com/office/drawing/2014/main" id="{A78E3CEC-F9D4-33B7-F7A3-C43A3AAE7B5D}"/>
              </a:ext>
            </a:extLst>
          </p:cNvPr>
          <p:cNvCxnSpPr>
            <a:cxnSpLocks/>
          </p:cNvCxnSpPr>
          <p:nvPr/>
        </p:nvCxnSpPr>
        <p:spPr>
          <a:xfrm>
            <a:off x="381000" y="6400800"/>
            <a:ext cx="1143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63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with 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404665"/>
            <a:ext cx="5600701" cy="496224"/>
          </a:xfrm>
        </p:spPr>
        <p:txBody>
          <a:bodyPr lIns="0" tIns="0" rIns="0" bIns="0" anchor="ctr" anchorCtr="0">
            <a:noAutofit/>
          </a:bodyPr>
          <a:lstStyle>
            <a:lvl1pPr marL="0" indent="0" algn="l">
              <a:spcBef>
                <a:spcPts val="0"/>
              </a:spcBef>
              <a:spcAft>
                <a:spcPts val="0"/>
              </a:spcAft>
              <a:buNone/>
              <a:defRPr sz="2400" b="1" i="1"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075784" y="1404665"/>
            <a:ext cx="5735216" cy="496224"/>
          </a:xfrm>
        </p:spPr>
        <p:txBody>
          <a:bodyPr lIns="0" tIns="0" rIns="0" bIns="0" anchor="ctr" anchorCtr="0">
            <a:noAutofit/>
          </a:bodyPr>
          <a:lstStyle>
            <a:lvl1pPr marL="0" indent="0" algn="ctr">
              <a:spcBef>
                <a:spcPts val="0"/>
              </a:spcBef>
              <a:spcAft>
                <a:spcPts val="0"/>
              </a:spcAft>
              <a:buNone/>
              <a:defRPr lang="en-US" sz="2400" b="1" i="1" kern="1200" cap="none" baseline="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12" name="Content Placeholder 2">
            <a:extLst>
              <a:ext uri="{FF2B5EF4-FFF2-40B4-BE49-F238E27FC236}">
                <a16:creationId xmlns:a16="http://schemas.microsoft.com/office/drawing/2014/main" id="{9C74E7B9-D3D9-4B11-A4D7-69C365DDF59D}"/>
              </a:ext>
            </a:extLst>
          </p:cNvPr>
          <p:cNvSpPr>
            <a:spLocks noGrp="1"/>
          </p:cNvSpPr>
          <p:nvPr>
            <p:ph sz="half" idx="13"/>
          </p:nvPr>
        </p:nvSpPr>
        <p:spPr>
          <a:xfrm>
            <a:off x="381000" y="1933956"/>
            <a:ext cx="5600700" cy="4396942"/>
          </a:xfrm>
        </p:spPr>
        <p:txBody>
          <a:bodyPr lIns="0" tIns="0" rIns="0" bIns="0">
            <a:noAutofit/>
          </a:bodyPr>
          <a:lstStyle>
            <a:lvl1pPr>
              <a:defRPr>
                <a:solidFill>
                  <a:schemeClr val="tx1">
                    <a:lumMod val="75000"/>
                    <a:lumOff val="25000"/>
                  </a:schemeClr>
                </a:solidFill>
                <a:latin typeface="+mj-lt"/>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2CC6F98A-32F3-4392-9E0C-766359163A36}"/>
              </a:ext>
            </a:extLst>
          </p:cNvPr>
          <p:cNvSpPr>
            <a:spLocks noGrp="1"/>
          </p:cNvSpPr>
          <p:nvPr>
            <p:ph sz="half" idx="14"/>
          </p:nvPr>
        </p:nvSpPr>
        <p:spPr>
          <a:xfrm>
            <a:off x="6075784" y="1933956"/>
            <a:ext cx="5735216" cy="4396942"/>
          </a:xfrm>
        </p:spPr>
        <p:txBody>
          <a:bodyPr lIns="0" tIns="0" rIns="0" bIns="0">
            <a:noAutofit/>
          </a:bodyPr>
          <a:lstStyle>
            <a:lvl1pPr>
              <a:defRPr>
                <a:solidFill>
                  <a:schemeClr val="tx1">
                    <a:lumMod val="75000"/>
                    <a:lumOff val="25000"/>
                  </a:schemeClr>
                </a:solidFill>
                <a:latin typeface="+mj-lt"/>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1E20181-E937-F948-2100-E41CC7AA9743}"/>
              </a:ext>
            </a:extLst>
          </p:cNvPr>
          <p:cNvSpPr>
            <a:spLocks noGrp="1"/>
          </p:cNvSpPr>
          <p:nvPr>
            <p:ph type="title" hasCustomPrompt="1"/>
          </p:nvPr>
        </p:nvSpPr>
        <p:spPr>
          <a:xfrm>
            <a:off x="381000" y="309464"/>
            <a:ext cx="11430000" cy="1062135"/>
          </a:xfrm>
        </p:spPr>
        <p:txBody>
          <a:bodyPr lIns="0" tIns="0" rIns="0" bIns="0" anchor="ctr">
            <a:noAutofit/>
          </a:bodyPr>
          <a:lstStyle>
            <a:lvl1pPr>
              <a:defRPr sz="4000" b="1" spc="0">
                <a:solidFill>
                  <a:srgbClr val="0D2C6C"/>
                </a:solidFill>
              </a:defRPr>
            </a:lvl1pPr>
          </a:lstStyle>
          <a:p>
            <a:r>
              <a:rPr lang="en-US"/>
              <a:t>Click to edit title</a:t>
            </a:r>
          </a:p>
        </p:txBody>
      </p:sp>
      <p:sp>
        <p:nvSpPr>
          <p:cNvPr id="4" name="Date Placeholder 3">
            <a:extLst>
              <a:ext uri="{FF2B5EF4-FFF2-40B4-BE49-F238E27FC236}">
                <a16:creationId xmlns:a16="http://schemas.microsoft.com/office/drawing/2014/main" id="{2142E17A-01EA-0624-291F-F0A26CE132B2}"/>
              </a:ext>
            </a:extLst>
          </p:cNvPr>
          <p:cNvSpPr>
            <a:spLocks noGrp="1"/>
          </p:cNvSpPr>
          <p:nvPr>
            <p:ph type="dt" sz="half" idx="10"/>
          </p:nvPr>
        </p:nvSpPr>
        <p:spPr>
          <a:xfrm>
            <a:off x="8991600" y="6470704"/>
            <a:ext cx="2154143" cy="274320"/>
          </a:xfrm>
        </p:spPr>
        <p:txBody>
          <a:bodyPr lIns="0" tIns="0" rIns="0" bIns="0"/>
          <a:lstStyle/>
          <a:p>
            <a:r>
              <a:rPr lang="en-US" dirty="0"/>
              <a:t>10/19/2023</a:t>
            </a:r>
          </a:p>
        </p:txBody>
      </p:sp>
      <p:sp>
        <p:nvSpPr>
          <p:cNvPr id="6" name="Slide Number Placeholder 5">
            <a:extLst>
              <a:ext uri="{FF2B5EF4-FFF2-40B4-BE49-F238E27FC236}">
                <a16:creationId xmlns:a16="http://schemas.microsoft.com/office/drawing/2014/main" id="{9F676459-7465-6727-2126-975812BDF4C0}"/>
              </a:ext>
            </a:extLst>
          </p:cNvPr>
          <p:cNvSpPr>
            <a:spLocks noGrp="1"/>
          </p:cNvSpPr>
          <p:nvPr>
            <p:ph type="sldNum" sz="quarter" idx="12"/>
          </p:nvPr>
        </p:nvSpPr>
        <p:spPr>
          <a:xfrm>
            <a:off x="11201400" y="6470704"/>
            <a:ext cx="618931" cy="274320"/>
          </a:xfrm>
          <a:prstGeom prst="rect">
            <a:avLst/>
          </a:prstGeom>
        </p:spPr>
        <p:txBody>
          <a:bodyPr lIns="0" tIns="0" rIns="0" bIns="0"/>
          <a:lstStyle>
            <a:lvl1pPr algn="ctr">
              <a:defRPr>
                <a:solidFill>
                  <a:schemeClr val="bg1">
                    <a:lumMod val="50000"/>
                  </a:schemeClr>
                </a:solidFill>
              </a:defRPr>
            </a:lvl1pPr>
          </a:lstStyle>
          <a:p>
            <a:fld id="{D57F1E4F-1CFF-5643-939E-217C01CDF565}" type="slidenum">
              <a:rPr lang="en-US" smtClean="0"/>
              <a:pPr/>
              <a:t>‹#›</a:t>
            </a:fld>
            <a:endParaRPr lang="en-US" dirty="0"/>
          </a:p>
        </p:txBody>
      </p:sp>
      <p:sp>
        <p:nvSpPr>
          <p:cNvPr id="7" name="Footer Placeholder 4">
            <a:extLst>
              <a:ext uri="{FF2B5EF4-FFF2-40B4-BE49-F238E27FC236}">
                <a16:creationId xmlns:a16="http://schemas.microsoft.com/office/drawing/2014/main" id="{076D1EAF-31AF-7EE9-7D80-1B1A2FCE13DE}"/>
              </a:ext>
            </a:extLst>
          </p:cNvPr>
          <p:cNvSpPr>
            <a:spLocks noGrp="1"/>
          </p:cNvSpPr>
          <p:nvPr>
            <p:ph type="ftr" sz="quarter" idx="11"/>
          </p:nvPr>
        </p:nvSpPr>
        <p:spPr>
          <a:xfrm>
            <a:off x="373685"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cxnSp>
        <p:nvCxnSpPr>
          <p:cNvPr id="8" name="Straight Connector 7">
            <a:extLst>
              <a:ext uri="{FF2B5EF4-FFF2-40B4-BE49-F238E27FC236}">
                <a16:creationId xmlns:a16="http://schemas.microsoft.com/office/drawing/2014/main" id="{3C798B42-3F2D-38D1-A803-07B714E77050}"/>
              </a:ext>
            </a:extLst>
          </p:cNvPr>
          <p:cNvCxnSpPr>
            <a:cxnSpLocks/>
          </p:cNvCxnSpPr>
          <p:nvPr/>
        </p:nvCxnSpPr>
        <p:spPr>
          <a:xfrm>
            <a:off x="381000" y="6400800"/>
            <a:ext cx="1143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9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9A5C-DAF9-3967-C504-8B860B07B15E}"/>
              </a:ext>
            </a:extLst>
          </p:cNvPr>
          <p:cNvSpPr>
            <a:spLocks noGrp="1"/>
          </p:cNvSpPr>
          <p:nvPr>
            <p:ph type="title" hasCustomPrompt="1"/>
          </p:nvPr>
        </p:nvSpPr>
        <p:spPr>
          <a:xfrm>
            <a:off x="381000" y="309464"/>
            <a:ext cx="11430000" cy="1062135"/>
          </a:xfrm>
        </p:spPr>
        <p:txBody>
          <a:bodyPr lIns="0" tIns="0" rIns="0" bIns="0" anchor="ctr">
            <a:noAutofit/>
          </a:bodyPr>
          <a:lstStyle>
            <a:lvl1pPr>
              <a:defRPr sz="4000" b="1" spc="0">
                <a:solidFill>
                  <a:srgbClr val="0D2C6C"/>
                </a:solidFill>
              </a:defRPr>
            </a:lvl1pPr>
          </a:lstStyle>
          <a:p>
            <a:r>
              <a:rPr lang="en-US"/>
              <a:t>Click to edit title</a:t>
            </a:r>
          </a:p>
        </p:txBody>
      </p:sp>
      <p:sp>
        <p:nvSpPr>
          <p:cNvPr id="3" name="Date Placeholder 3">
            <a:extLst>
              <a:ext uri="{FF2B5EF4-FFF2-40B4-BE49-F238E27FC236}">
                <a16:creationId xmlns:a16="http://schemas.microsoft.com/office/drawing/2014/main" id="{AE265CD5-2F2B-5789-9321-5BB25415D2AC}"/>
              </a:ext>
            </a:extLst>
          </p:cNvPr>
          <p:cNvSpPr>
            <a:spLocks noGrp="1"/>
          </p:cNvSpPr>
          <p:nvPr>
            <p:ph type="dt" sz="half" idx="10"/>
          </p:nvPr>
        </p:nvSpPr>
        <p:spPr>
          <a:xfrm>
            <a:off x="8991600" y="6470704"/>
            <a:ext cx="2154143" cy="274320"/>
          </a:xfrm>
        </p:spPr>
        <p:txBody>
          <a:bodyPr lIns="0" tIns="0" rIns="0" bIns="0"/>
          <a:lstStyle/>
          <a:p>
            <a:r>
              <a:rPr lang="en-US" dirty="0"/>
              <a:t>10/19/2023</a:t>
            </a:r>
          </a:p>
        </p:txBody>
      </p:sp>
      <p:sp>
        <p:nvSpPr>
          <p:cNvPr id="4" name="Slide Number Placeholder 5">
            <a:extLst>
              <a:ext uri="{FF2B5EF4-FFF2-40B4-BE49-F238E27FC236}">
                <a16:creationId xmlns:a16="http://schemas.microsoft.com/office/drawing/2014/main" id="{9C661AA0-49EA-C4C3-231B-07E289034561}"/>
              </a:ext>
            </a:extLst>
          </p:cNvPr>
          <p:cNvSpPr>
            <a:spLocks noGrp="1"/>
          </p:cNvSpPr>
          <p:nvPr>
            <p:ph type="sldNum" sz="quarter" idx="12"/>
          </p:nvPr>
        </p:nvSpPr>
        <p:spPr>
          <a:xfrm>
            <a:off x="11201400" y="6470704"/>
            <a:ext cx="618931" cy="274320"/>
          </a:xfrm>
          <a:prstGeom prst="rect">
            <a:avLst/>
          </a:prstGeom>
        </p:spPr>
        <p:txBody>
          <a:bodyPr lIns="0" tIns="0" rIns="0" bIns="0"/>
          <a:lstStyle>
            <a:lvl1pPr algn="ctr">
              <a:defRPr>
                <a:solidFill>
                  <a:schemeClr val="bg1">
                    <a:lumMod val="50000"/>
                  </a:schemeClr>
                </a:solidFill>
              </a:defRPr>
            </a:lvl1pPr>
          </a:lstStyle>
          <a:p>
            <a:fld id="{D57F1E4F-1CFF-5643-939E-217C01CDF565}" type="slidenum">
              <a:rPr lang="en-US" smtClean="0"/>
              <a:pPr/>
              <a:t>‹#›</a:t>
            </a:fld>
            <a:endParaRPr lang="en-US" dirty="0"/>
          </a:p>
        </p:txBody>
      </p:sp>
      <p:sp>
        <p:nvSpPr>
          <p:cNvPr id="5" name="Footer Placeholder 4">
            <a:extLst>
              <a:ext uri="{FF2B5EF4-FFF2-40B4-BE49-F238E27FC236}">
                <a16:creationId xmlns:a16="http://schemas.microsoft.com/office/drawing/2014/main" id="{4E5729DE-26B6-EC0D-E9AA-8C7273E31AC7}"/>
              </a:ext>
            </a:extLst>
          </p:cNvPr>
          <p:cNvSpPr>
            <a:spLocks noGrp="1"/>
          </p:cNvSpPr>
          <p:nvPr>
            <p:ph type="ftr" sz="quarter" idx="11"/>
          </p:nvPr>
        </p:nvSpPr>
        <p:spPr>
          <a:xfrm>
            <a:off x="373685"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Tree>
    <p:extLst>
      <p:ext uri="{BB962C8B-B14F-4D97-AF65-F5344CB8AC3E}">
        <p14:creationId xmlns:p14="http://schemas.microsoft.com/office/powerpoint/2010/main" val="191040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B739B4-E017-1793-5541-314D3E8B78F6}"/>
              </a:ext>
            </a:extLst>
          </p:cNvPr>
          <p:cNvSpPr>
            <a:spLocks noGrp="1"/>
          </p:cNvSpPr>
          <p:nvPr>
            <p:ph type="dt" sz="half" idx="10"/>
          </p:nvPr>
        </p:nvSpPr>
        <p:spPr>
          <a:xfrm>
            <a:off x="8991600" y="6470704"/>
            <a:ext cx="2154143" cy="274320"/>
          </a:xfrm>
        </p:spPr>
        <p:txBody>
          <a:bodyPr lIns="0" tIns="0" rIns="0" bIns="0"/>
          <a:lstStyle/>
          <a:p>
            <a:r>
              <a:rPr lang="en-US" dirty="0"/>
              <a:t>10/19/2023</a:t>
            </a:r>
          </a:p>
        </p:txBody>
      </p:sp>
      <p:sp>
        <p:nvSpPr>
          <p:cNvPr id="3" name="Slide Number Placeholder 5">
            <a:extLst>
              <a:ext uri="{FF2B5EF4-FFF2-40B4-BE49-F238E27FC236}">
                <a16:creationId xmlns:a16="http://schemas.microsoft.com/office/drawing/2014/main" id="{FBF63574-9BC6-2C70-E4AC-B262716E34E5}"/>
              </a:ext>
            </a:extLst>
          </p:cNvPr>
          <p:cNvSpPr>
            <a:spLocks noGrp="1"/>
          </p:cNvSpPr>
          <p:nvPr>
            <p:ph type="sldNum" sz="quarter" idx="12"/>
          </p:nvPr>
        </p:nvSpPr>
        <p:spPr>
          <a:xfrm>
            <a:off x="11201400" y="6470704"/>
            <a:ext cx="618931" cy="274320"/>
          </a:xfrm>
          <a:prstGeom prst="rect">
            <a:avLst/>
          </a:prstGeom>
        </p:spPr>
        <p:txBody>
          <a:bodyPr lIns="0" tIns="0" rIns="0" bIns="0"/>
          <a:lstStyle>
            <a:lvl1pPr algn="ctr">
              <a:defRPr>
                <a:solidFill>
                  <a:schemeClr val="bg1">
                    <a:lumMod val="50000"/>
                  </a:schemeClr>
                </a:solidFill>
              </a:defRPr>
            </a:lvl1pPr>
          </a:lstStyle>
          <a:p>
            <a:fld id="{D57F1E4F-1CFF-5643-939E-217C01CDF565}" type="slidenum">
              <a:rPr lang="en-US" smtClean="0"/>
              <a:pPr/>
              <a:t>‹#›</a:t>
            </a:fld>
            <a:endParaRPr lang="en-US" dirty="0"/>
          </a:p>
        </p:txBody>
      </p:sp>
      <p:sp>
        <p:nvSpPr>
          <p:cNvPr id="4" name="Footer Placeholder 4">
            <a:extLst>
              <a:ext uri="{FF2B5EF4-FFF2-40B4-BE49-F238E27FC236}">
                <a16:creationId xmlns:a16="http://schemas.microsoft.com/office/drawing/2014/main" id="{4BEEBB84-C626-DBAB-76C3-CBA255F1FE3F}"/>
              </a:ext>
            </a:extLst>
          </p:cNvPr>
          <p:cNvSpPr>
            <a:spLocks noGrp="1"/>
          </p:cNvSpPr>
          <p:nvPr>
            <p:ph type="ftr" sz="quarter" idx="11"/>
          </p:nvPr>
        </p:nvSpPr>
        <p:spPr>
          <a:xfrm>
            <a:off x="373685"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cxnSp>
        <p:nvCxnSpPr>
          <p:cNvPr id="6" name="Straight Connector 5">
            <a:extLst>
              <a:ext uri="{FF2B5EF4-FFF2-40B4-BE49-F238E27FC236}">
                <a16:creationId xmlns:a16="http://schemas.microsoft.com/office/drawing/2014/main" id="{A36AA414-308D-D398-57BE-3D048FED86F1}"/>
              </a:ext>
            </a:extLst>
          </p:cNvPr>
          <p:cNvCxnSpPr>
            <a:cxnSpLocks/>
          </p:cNvCxnSpPr>
          <p:nvPr/>
        </p:nvCxnSpPr>
        <p:spPr>
          <a:xfrm>
            <a:off x="381000" y="6400800"/>
            <a:ext cx="1143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49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ernate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EC26072-00F3-45B4-8239-3DA0FE5B6C5C}"/>
              </a:ext>
            </a:extLst>
          </p:cNvPr>
          <p:cNvSpPr>
            <a:spLocks noGrp="1"/>
          </p:cNvSpPr>
          <p:nvPr>
            <p:ph sz="half" idx="14"/>
          </p:nvPr>
        </p:nvSpPr>
        <p:spPr>
          <a:xfrm>
            <a:off x="5750844" y="309463"/>
            <a:ext cx="6060155" cy="6021415"/>
          </a:xfrm>
        </p:spPr>
        <p:txBody>
          <a:bodyPr lIns="0" tIns="0" rIns="0" bIns="0">
            <a:noAutofit/>
          </a:bodyPr>
          <a:lstStyle>
            <a:lvl1pPr>
              <a:defRPr>
                <a:solidFill>
                  <a:schemeClr val="tx1">
                    <a:lumMod val="75000"/>
                    <a:lumOff val="25000"/>
                  </a:schemeClr>
                </a:solidFill>
                <a:latin typeface="+mj-lt"/>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BD5FC1F6-33CD-41E1-A6EA-494EC87EC430}"/>
              </a:ext>
            </a:extLst>
          </p:cNvPr>
          <p:cNvSpPr>
            <a:spLocks noGrp="1"/>
          </p:cNvSpPr>
          <p:nvPr>
            <p:ph sz="half" idx="15"/>
          </p:nvPr>
        </p:nvSpPr>
        <p:spPr>
          <a:xfrm>
            <a:off x="381000" y="2188360"/>
            <a:ext cx="5257800" cy="4142521"/>
          </a:xfrm>
        </p:spPr>
        <p:txBody>
          <a:bodyPr lIns="0" tIns="0" rIns="0" bIns="0">
            <a:noAutofit/>
          </a:bodyPr>
          <a:lstStyle>
            <a:lvl1pPr>
              <a:defRPr>
                <a:solidFill>
                  <a:schemeClr val="tx1">
                    <a:lumMod val="75000"/>
                    <a:lumOff val="25000"/>
                  </a:schemeClr>
                </a:solidFill>
                <a:latin typeface="+mj-lt"/>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BB60F6C-1D63-D773-AFBE-CE4A1C2BDD1C}"/>
              </a:ext>
            </a:extLst>
          </p:cNvPr>
          <p:cNvSpPr>
            <a:spLocks noGrp="1"/>
          </p:cNvSpPr>
          <p:nvPr>
            <p:ph type="title" hasCustomPrompt="1"/>
          </p:nvPr>
        </p:nvSpPr>
        <p:spPr>
          <a:xfrm>
            <a:off x="381000" y="309464"/>
            <a:ext cx="5257800" cy="1808994"/>
          </a:xfrm>
        </p:spPr>
        <p:txBody>
          <a:bodyPr lIns="0" tIns="0" rIns="0" bIns="0" anchor="ctr">
            <a:noAutofit/>
          </a:bodyPr>
          <a:lstStyle>
            <a:lvl1pPr>
              <a:defRPr sz="4000" b="1" spc="0">
                <a:solidFill>
                  <a:srgbClr val="0D2C6C"/>
                </a:solidFill>
              </a:defRPr>
            </a:lvl1pPr>
          </a:lstStyle>
          <a:p>
            <a:r>
              <a:rPr lang="en-US"/>
              <a:t>Click to edit title</a:t>
            </a:r>
          </a:p>
        </p:txBody>
      </p:sp>
      <p:sp>
        <p:nvSpPr>
          <p:cNvPr id="3" name="Date Placeholder 3">
            <a:extLst>
              <a:ext uri="{FF2B5EF4-FFF2-40B4-BE49-F238E27FC236}">
                <a16:creationId xmlns:a16="http://schemas.microsoft.com/office/drawing/2014/main" id="{F54D6F5E-FDDD-558A-9FDD-066BDB6EDE6B}"/>
              </a:ext>
            </a:extLst>
          </p:cNvPr>
          <p:cNvSpPr>
            <a:spLocks noGrp="1"/>
          </p:cNvSpPr>
          <p:nvPr>
            <p:ph type="dt" sz="half" idx="10"/>
          </p:nvPr>
        </p:nvSpPr>
        <p:spPr>
          <a:xfrm>
            <a:off x="8991600" y="6470704"/>
            <a:ext cx="2154143" cy="274320"/>
          </a:xfrm>
        </p:spPr>
        <p:txBody>
          <a:bodyPr lIns="0" tIns="0" rIns="0" bIns="0"/>
          <a:lstStyle/>
          <a:p>
            <a:r>
              <a:rPr lang="en-US" dirty="0"/>
              <a:t>10/19/2023</a:t>
            </a:r>
          </a:p>
        </p:txBody>
      </p:sp>
      <p:sp>
        <p:nvSpPr>
          <p:cNvPr id="4" name="Slide Number Placeholder 5">
            <a:extLst>
              <a:ext uri="{FF2B5EF4-FFF2-40B4-BE49-F238E27FC236}">
                <a16:creationId xmlns:a16="http://schemas.microsoft.com/office/drawing/2014/main" id="{4633F8A9-1A19-E9F2-B28D-DEAC28C19794}"/>
              </a:ext>
            </a:extLst>
          </p:cNvPr>
          <p:cNvSpPr>
            <a:spLocks noGrp="1"/>
          </p:cNvSpPr>
          <p:nvPr>
            <p:ph type="sldNum" sz="quarter" idx="12"/>
          </p:nvPr>
        </p:nvSpPr>
        <p:spPr>
          <a:xfrm>
            <a:off x="11201400" y="6470704"/>
            <a:ext cx="618931" cy="274320"/>
          </a:xfrm>
          <a:prstGeom prst="rect">
            <a:avLst/>
          </a:prstGeom>
        </p:spPr>
        <p:txBody>
          <a:bodyPr lIns="0" tIns="0" rIns="0" bIns="0"/>
          <a:lstStyle>
            <a:lvl1pPr algn="ctr">
              <a:defRPr>
                <a:solidFill>
                  <a:schemeClr val="bg1">
                    <a:lumMod val="50000"/>
                  </a:schemeClr>
                </a:solidFill>
              </a:defRPr>
            </a:lvl1pPr>
          </a:lstStyle>
          <a:p>
            <a:fld id="{D57F1E4F-1CFF-5643-939E-217C01CDF565}" type="slidenum">
              <a:rPr lang="en-US" smtClean="0"/>
              <a:pPr/>
              <a:t>‹#›</a:t>
            </a:fld>
            <a:endParaRPr lang="en-US" dirty="0"/>
          </a:p>
        </p:txBody>
      </p:sp>
      <p:sp>
        <p:nvSpPr>
          <p:cNvPr id="5" name="Footer Placeholder 4">
            <a:extLst>
              <a:ext uri="{FF2B5EF4-FFF2-40B4-BE49-F238E27FC236}">
                <a16:creationId xmlns:a16="http://schemas.microsoft.com/office/drawing/2014/main" id="{9D65C654-6BF7-B809-85E1-D8B9EA35E0B4}"/>
              </a:ext>
            </a:extLst>
          </p:cNvPr>
          <p:cNvSpPr>
            <a:spLocks noGrp="1"/>
          </p:cNvSpPr>
          <p:nvPr>
            <p:ph type="ftr" sz="quarter" idx="11"/>
          </p:nvPr>
        </p:nvSpPr>
        <p:spPr>
          <a:xfrm>
            <a:off x="373685"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Tree>
    <p:extLst>
      <p:ext uri="{BB962C8B-B14F-4D97-AF65-F5344CB8AC3E}">
        <p14:creationId xmlns:p14="http://schemas.microsoft.com/office/powerpoint/2010/main" val="5172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7C636EE-8164-AC6F-F4F2-D165D449EB1B}"/>
              </a:ext>
            </a:extLst>
          </p:cNvPr>
          <p:cNvSpPr>
            <a:spLocks noGrp="1"/>
          </p:cNvSpPr>
          <p:nvPr>
            <p:ph type="pic" sz="quarter" idx="16"/>
          </p:nvPr>
        </p:nvSpPr>
        <p:spPr>
          <a:xfrm>
            <a:off x="6477000" y="0"/>
            <a:ext cx="5715000" cy="6858000"/>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21202493-B7BA-6419-9F55-B0296032916E}"/>
              </a:ext>
            </a:extLst>
          </p:cNvPr>
          <p:cNvSpPr>
            <a:spLocks noGrp="1"/>
          </p:cNvSpPr>
          <p:nvPr>
            <p:ph sz="half" idx="15"/>
          </p:nvPr>
        </p:nvSpPr>
        <p:spPr>
          <a:xfrm>
            <a:off x="380999" y="2188360"/>
            <a:ext cx="5901459" cy="4142521"/>
          </a:xfrm>
        </p:spPr>
        <p:txBody>
          <a:bodyPr lIns="0" tIns="0" rIns="0" bIns="0">
            <a:noAutofit/>
          </a:bodyPr>
          <a:lstStyle>
            <a:lvl1pPr>
              <a:defRPr>
                <a:solidFill>
                  <a:schemeClr val="tx1">
                    <a:lumMod val="75000"/>
                    <a:lumOff val="25000"/>
                  </a:schemeClr>
                </a:solidFill>
                <a:latin typeface="+mj-lt"/>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7E2B2540-6DAE-8606-81DD-82FC30306680}"/>
              </a:ext>
            </a:extLst>
          </p:cNvPr>
          <p:cNvSpPr>
            <a:spLocks noGrp="1"/>
          </p:cNvSpPr>
          <p:nvPr>
            <p:ph type="title" hasCustomPrompt="1"/>
          </p:nvPr>
        </p:nvSpPr>
        <p:spPr>
          <a:xfrm>
            <a:off x="381000" y="309464"/>
            <a:ext cx="5901458" cy="1808994"/>
          </a:xfrm>
        </p:spPr>
        <p:txBody>
          <a:bodyPr lIns="0" tIns="0" rIns="0" bIns="0" anchor="ctr">
            <a:noAutofit/>
          </a:bodyPr>
          <a:lstStyle>
            <a:lvl1pPr>
              <a:defRPr sz="4000" b="1" spc="0">
                <a:solidFill>
                  <a:srgbClr val="0D2C6C"/>
                </a:solidFill>
              </a:defRPr>
            </a:lvl1pPr>
          </a:lstStyle>
          <a:p>
            <a:r>
              <a:rPr lang="en-US"/>
              <a:t>Click to edit title</a:t>
            </a:r>
          </a:p>
        </p:txBody>
      </p:sp>
      <p:sp>
        <p:nvSpPr>
          <p:cNvPr id="9" name="Date Placeholder 3">
            <a:extLst>
              <a:ext uri="{FF2B5EF4-FFF2-40B4-BE49-F238E27FC236}">
                <a16:creationId xmlns:a16="http://schemas.microsoft.com/office/drawing/2014/main" id="{39D0F9FE-DA23-6483-1046-F42FAB3AE4E9}"/>
              </a:ext>
            </a:extLst>
          </p:cNvPr>
          <p:cNvSpPr>
            <a:spLocks noGrp="1"/>
          </p:cNvSpPr>
          <p:nvPr>
            <p:ph type="dt" sz="half" idx="10"/>
          </p:nvPr>
        </p:nvSpPr>
        <p:spPr>
          <a:xfrm>
            <a:off x="3429000" y="6470704"/>
            <a:ext cx="2154143" cy="274320"/>
          </a:xfrm>
        </p:spPr>
        <p:txBody>
          <a:bodyPr lIns="0" tIns="0" rIns="0" bIns="0"/>
          <a:lstStyle/>
          <a:p>
            <a:r>
              <a:rPr lang="en-US" dirty="0"/>
              <a:t>10/19/2023</a:t>
            </a:r>
          </a:p>
        </p:txBody>
      </p:sp>
      <p:sp>
        <p:nvSpPr>
          <p:cNvPr id="10" name="Slide Number Placeholder 5">
            <a:extLst>
              <a:ext uri="{FF2B5EF4-FFF2-40B4-BE49-F238E27FC236}">
                <a16:creationId xmlns:a16="http://schemas.microsoft.com/office/drawing/2014/main" id="{E03EC295-FA47-B3D2-05FD-BB3062290EB7}"/>
              </a:ext>
            </a:extLst>
          </p:cNvPr>
          <p:cNvSpPr>
            <a:spLocks noGrp="1"/>
          </p:cNvSpPr>
          <p:nvPr>
            <p:ph type="sldNum" sz="quarter" idx="12"/>
          </p:nvPr>
        </p:nvSpPr>
        <p:spPr>
          <a:xfrm>
            <a:off x="5638800" y="6470704"/>
            <a:ext cx="618931" cy="274320"/>
          </a:xfrm>
          <a:prstGeom prst="rect">
            <a:avLst/>
          </a:prstGeom>
        </p:spPr>
        <p:txBody>
          <a:bodyPr lIns="0" tIns="0" rIns="0" bIns="0"/>
          <a:lstStyle>
            <a:lvl1pPr algn="ctr">
              <a:defRPr>
                <a:solidFill>
                  <a:schemeClr val="bg1">
                    <a:lumMod val="50000"/>
                  </a:schemeClr>
                </a:solidFill>
              </a:defRPr>
            </a:lvl1pPr>
          </a:lstStyle>
          <a:p>
            <a:fld id="{D57F1E4F-1CFF-5643-939E-217C01CDF565}" type="slidenum">
              <a:rPr lang="en-US" smtClean="0"/>
              <a:pPr/>
              <a:t>‹#›</a:t>
            </a:fld>
            <a:endParaRPr lang="en-US" dirty="0"/>
          </a:p>
        </p:txBody>
      </p:sp>
      <p:sp>
        <p:nvSpPr>
          <p:cNvPr id="11" name="Footer Placeholder 4">
            <a:extLst>
              <a:ext uri="{FF2B5EF4-FFF2-40B4-BE49-F238E27FC236}">
                <a16:creationId xmlns:a16="http://schemas.microsoft.com/office/drawing/2014/main" id="{BE31474D-A5C7-BDEE-1EB4-827891E1F1CF}"/>
              </a:ext>
            </a:extLst>
          </p:cNvPr>
          <p:cNvSpPr>
            <a:spLocks noGrp="1"/>
          </p:cNvSpPr>
          <p:nvPr>
            <p:ph type="ftr" sz="quarter" idx="11"/>
          </p:nvPr>
        </p:nvSpPr>
        <p:spPr>
          <a:xfrm>
            <a:off x="373685"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Tree>
    <p:extLst>
      <p:ext uri="{BB962C8B-B14F-4D97-AF65-F5344CB8AC3E}">
        <p14:creationId xmlns:p14="http://schemas.microsoft.com/office/powerpoint/2010/main" val="48696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E748DB-4EF3-420D-B662-D4583BDF2DBA}"/>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2">
            <a:extLst>
              <a:ext uri="{FF2B5EF4-FFF2-40B4-BE49-F238E27FC236}">
                <a16:creationId xmlns:a16="http://schemas.microsoft.com/office/drawing/2014/main" id="{B7AC6966-3024-4E04-AD55-2894BE5C895C}"/>
              </a:ext>
            </a:extLst>
          </p:cNvPr>
          <p:cNvSpPr>
            <a:spLocks noGrp="1"/>
          </p:cNvSpPr>
          <p:nvPr>
            <p:ph type="body" idx="13" hasCustomPrompt="1"/>
          </p:nvPr>
        </p:nvSpPr>
        <p:spPr>
          <a:xfrm>
            <a:off x="2936178" y="3048000"/>
            <a:ext cx="6319645" cy="1143000"/>
          </a:xfrm>
        </p:spPr>
        <p:txBody>
          <a:bodyPr lIns="0" tIns="0" rIns="0" bIns="0" anchor="ctr" anchorCtr="0">
            <a:noAutofit/>
          </a:bodyPr>
          <a:lstStyle>
            <a:lvl1pPr marL="0" indent="0" algn="ctr">
              <a:spcBef>
                <a:spcPts val="0"/>
              </a:spcBef>
              <a:spcAft>
                <a:spcPts val="0"/>
              </a:spcAft>
              <a:buNone/>
              <a:defRPr sz="3200" b="1" i="0"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SECTION TITLE</a:t>
            </a:r>
          </a:p>
        </p:txBody>
      </p:sp>
    </p:spTree>
    <p:extLst>
      <p:ext uri="{BB962C8B-B14F-4D97-AF65-F5344CB8AC3E}">
        <p14:creationId xmlns:p14="http://schemas.microsoft.com/office/powerpoint/2010/main" val="206895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04800"/>
            <a:ext cx="11430000" cy="1066800"/>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1447800"/>
            <a:ext cx="11430000" cy="487850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979295" y="6470704"/>
            <a:ext cx="2154143" cy="274320"/>
          </a:xfrm>
          <a:prstGeom prst="rect">
            <a:avLst/>
          </a:prstGeom>
        </p:spPr>
        <p:txBody>
          <a:bodyPr vert="horz" lIns="0" tIns="45720" rIns="0" bIns="45720" rtlCol="0" anchor="ctr"/>
          <a:lstStyle>
            <a:lvl1pPr algn="r">
              <a:defRPr sz="1000">
                <a:solidFill>
                  <a:schemeClr val="bg1">
                    <a:lumMod val="50000"/>
                  </a:schemeClr>
                </a:solidFill>
                <a:latin typeface="Calibri" panose="020F0502020204030204" pitchFamily="34" charset="0"/>
                <a:cs typeface="Calibri" panose="020F0502020204030204" pitchFamily="34" charset="0"/>
              </a:defRPr>
            </a:lvl1pPr>
          </a:lstStyle>
          <a:p>
            <a:r>
              <a:rPr lang="en-US" dirty="0"/>
              <a:t>10/19/2023</a:t>
            </a:r>
          </a:p>
        </p:txBody>
      </p:sp>
      <p:sp>
        <p:nvSpPr>
          <p:cNvPr id="5" name="Footer Placeholder 4"/>
          <p:cNvSpPr>
            <a:spLocks noGrp="1"/>
          </p:cNvSpPr>
          <p:nvPr>
            <p:ph type="ftr" sz="quarter" idx="3"/>
          </p:nvPr>
        </p:nvSpPr>
        <p:spPr>
          <a:xfrm>
            <a:off x="381000" y="6475294"/>
            <a:ext cx="5901459" cy="274320"/>
          </a:xfrm>
          <a:prstGeom prst="rect">
            <a:avLst/>
          </a:prstGeom>
        </p:spPr>
        <p:txBody>
          <a:bodyPr vert="horz" lIns="0" tIns="45720" rIns="0" bIns="45720" rtlCol="0" anchor="ctr"/>
          <a:lstStyle>
            <a:lvl1pPr algn="l">
              <a:defRPr sz="1000" cap="none" baseline="0">
                <a:solidFill>
                  <a:schemeClr val="bg1">
                    <a:lumMod val="50000"/>
                  </a:schemeClr>
                </a:solidFill>
                <a:latin typeface="Calibri" panose="020F0502020204030204" pitchFamily="34" charset="0"/>
                <a:cs typeface="Calibri" panose="020F0502020204030204" pitchFamily="34" charset="0"/>
              </a:defRPr>
            </a:lvl1pPr>
          </a:lstStyle>
          <a:p>
            <a:r>
              <a:rPr lang="en-US" dirty="0"/>
              <a:t>Connecticut Department of Energy &amp; Environmental Protection</a:t>
            </a:r>
          </a:p>
        </p:txBody>
      </p:sp>
      <p:sp>
        <p:nvSpPr>
          <p:cNvPr id="6" name="Slide Number Placeholder 5"/>
          <p:cNvSpPr>
            <a:spLocks noGrp="1"/>
          </p:cNvSpPr>
          <p:nvPr>
            <p:ph type="sldNum" sz="quarter" idx="4"/>
          </p:nvPr>
        </p:nvSpPr>
        <p:spPr>
          <a:xfrm>
            <a:off x="11201400" y="6470704"/>
            <a:ext cx="60960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Calibri" panose="020F0502020204030204" pitchFamily="34" charset="0"/>
                <a:cs typeface="Calibri" panose="020F0502020204030204" pitchFamily="34" charset="0"/>
              </a:defRPr>
            </a:lvl1pPr>
          </a:lstStyle>
          <a:p>
            <a:pPr algn="ctr"/>
            <a:fld id="{D57F1E4F-1CFF-5643-939E-217C01CDF565}" type="slidenum">
              <a:rPr lang="en-US" smtClean="0"/>
              <a:pPr algn="ctr"/>
              <a:t>‹#›</a:t>
            </a:fld>
            <a:endParaRPr lang="en-US" dirty="0"/>
          </a:p>
        </p:txBody>
      </p:sp>
      <p:cxnSp>
        <p:nvCxnSpPr>
          <p:cNvPr id="7" name="Straight Connector 6">
            <a:extLst>
              <a:ext uri="{FF2B5EF4-FFF2-40B4-BE49-F238E27FC236}">
                <a16:creationId xmlns:a16="http://schemas.microsoft.com/office/drawing/2014/main" id="{59942D2D-B6AB-5FF7-4E1E-8C45FE4CF920}"/>
              </a:ext>
            </a:extLst>
          </p:cNvPr>
          <p:cNvCxnSpPr>
            <a:cxnSpLocks/>
          </p:cNvCxnSpPr>
          <p:nvPr/>
        </p:nvCxnSpPr>
        <p:spPr>
          <a:xfrm>
            <a:off x="381000" y="6400800"/>
            <a:ext cx="1143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421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70"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0000"/>
        </a:lnSpc>
        <a:spcBef>
          <a:spcPct val="0"/>
        </a:spcBef>
        <a:buNone/>
        <a:defRPr sz="4000" b="1" strike="noStrike" kern="1200" cap="all" spc="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1200"/>
        </a:spcBef>
        <a:spcAft>
          <a:spcPts val="0"/>
        </a:spcAft>
        <a:buClr>
          <a:schemeClr val="accent1"/>
        </a:buClr>
        <a:buSzPct val="100000"/>
        <a:buFont typeface="Tw Cen MT" panose="020B0602020104020603" pitchFamily="34" charset="0"/>
        <a:buNone/>
        <a:defRPr sz="2200" kern="1200">
          <a:solidFill>
            <a:schemeClr val="tx1"/>
          </a:solidFill>
          <a:latin typeface="Calibri" panose="020F0502020204030204" pitchFamily="34" charset="0"/>
          <a:ea typeface="+mn-ea"/>
          <a:cs typeface="Calibri" panose="020F0502020204030204" pitchFamily="34" charset="0"/>
        </a:defRPr>
      </a:lvl1pPr>
      <a:lvl2pPr marL="91440" indent="-137160" algn="l" defTabSz="914400" rtl="0" eaLnBrk="1" latinLnBrk="0" hangingPunct="1">
        <a:lnSpc>
          <a:spcPct val="100000"/>
        </a:lnSpc>
        <a:spcBef>
          <a:spcPts val="300"/>
        </a:spcBef>
        <a:spcAft>
          <a:spcPts val="0"/>
        </a:spcAft>
        <a:buClr>
          <a:schemeClr val="accent1"/>
        </a:buClr>
        <a:buFont typeface="Wingdings 3" pitchFamily="18" charset="2"/>
        <a:buChar char=""/>
        <a:defRPr sz="2000" kern="1200">
          <a:solidFill>
            <a:schemeClr val="tx1"/>
          </a:solidFill>
          <a:latin typeface="Calibri" panose="020F0502020204030204" pitchFamily="34" charset="0"/>
          <a:ea typeface="+mn-ea"/>
          <a:cs typeface="Calibri" panose="020F0502020204030204" pitchFamily="34" charset="0"/>
        </a:defRPr>
      </a:lvl2pPr>
      <a:lvl3pPr marL="320040" indent="-137160" algn="l" defTabSz="914400" rtl="0" eaLnBrk="1" latinLnBrk="0" hangingPunct="1">
        <a:lnSpc>
          <a:spcPct val="100000"/>
        </a:lnSpc>
        <a:spcBef>
          <a:spcPts val="0"/>
        </a:spcBef>
        <a:spcAft>
          <a:spcPts val="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3pPr>
      <a:lvl4pPr marL="548640" indent="-137160" algn="l" defTabSz="914400" rtl="0" eaLnBrk="1" latinLnBrk="0" hangingPunct="1">
        <a:lnSpc>
          <a:spcPct val="100000"/>
        </a:lnSpc>
        <a:spcBef>
          <a:spcPts val="0"/>
        </a:spcBef>
        <a:spcAft>
          <a:spcPts val="0"/>
        </a:spcAft>
        <a:buClr>
          <a:schemeClr val="accent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100000"/>
        </a:lnSpc>
        <a:spcBef>
          <a:spcPts val="0"/>
        </a:spcBef>
        <a:spcAft>
          <a:spcPts val="0"/>
        </a:spcAft>
        <a:buClr>
          <a:schemeClr val="accent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ortal.ct.gov/DEEP/Water-Regulating-and-Discharges/Stormwater/Industrial-Stormwater-G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hris.Stone@ct.gov" TargetMode="External"/><Relationship Id="rId2" Type="http://schemas.openxmlformats.org/officeDocument/2006/relationships/hyperlink" Target="mailto:Nicole.Kibbe@ct.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A5AF-4AB7-627F-05A8-CCF9A272F894}"/>
              </a:ext>
            </a:extLst>
          </p:cNvPr>
          <p:cNvSpPr>
            <a:spLocks noGrp="1"/>
          </p:cNvSpPr>
          <p:nvPr>
            <p:ph type="ctrTitle"/>
          </p:nvPr>
        </p:nvSpPr>
        <p:spPr>
          <a:xfrm>
            <a:off x="231913" y="3953673"/>
            <a:ext cx="7196055" cy="1456121"/>
          </a:xfrm>
        </p:spPr>
        <p:txBody>
          <a:bodyPr>
            <a:normAutofit/>
          </a:bodyPr>
          <a:lstStyle/>
          <a:p>
            <a:pPr>
              <a:lnSpc>
                <a:spcPct val="100000"/>
              </a:lnSpc>
            </a:pPr>
            <a:r>
              <a:rPr lang="en-US" dirty="0">
                <a:latin typeface="Calibri"/>
                <a:cs typeface="Calibri"/>
              </a:rPr>
              <a:t>MS4 Tasks &amp; </a:t>
            </a:r>
            <a:br>
              <a:rPr lang="en-US" dirty="0"/>
            </a:br>
            <a:r>
              <a:rPr lang="en-US" dirty="0">
                <a:latin typeface="Calibri"/>
                <a:cs typeface="Calibri"/>
              </a:rPr>
              <a:t>Stormwater Compliance</a:t>
            </a:r>
            <a:endParaRPr lang="en-US" sz="2400" dirty="0">
              <a:latin typeface="Calibri"/>
              <a:cs typeface="Calibri"/>
            </a:endParaRPr>
          </a:p>
        </p:txBody>
      </p:sp>
      <p:sp>
        <p:nvSpPr>
          <p:cNvPr id="7" name="Subtitle 6">
            <a:extLst>
              <a:ext uri="{FF2B5EF4-FFF2-40B4-BE49-F238E27FC236}">
                <a16:creationId xmlns:a16="http://schemas.microsoft.com/office/drawing/2014/main" id="{5869B466-F90A-06F3-2E16-88C89D7C441F}"/>
              </a:ext>
            </a:extLst>
          </p:cNvPr>
          <p:cNvSpPr>
            <a:spLocks noGrp="1"/>
          </p:cNvSpPr>
          <p:nvPr>
            <p:ph type="subTitle" idx="1"/>
          </p:nvPr>
        </p:nvSpPr>
        <p:spPr>
          <a:xfrm>
            <a:off x="371104" y="5353758"/>
            <a:ext cx="8534162" cy="979337"/>
          </a:xfrm>
        </p:spPr>
        <p:txBody>
          <a:bodyPr anchor="t"/>
          <a:lstStyle/>
          <a:p>
            <a:r>
              <a:rPr lang="en-US" sz="1400" dirty="0">
                <a:latin typeface="Calibri"/>
                <a:cs typeface="Calibri"/>
              </a:rPr>
              <a:t>Presented by Chris Stone, P.E. and Nicole Kibbe </a:t>
            </a:r>
            <a:endParaRPr lang="en-US" dirty="0"/>
          </a:p>
          <a:p>
            <a:r>
              <a:rPr lang="en-US" sz="1400" dirty="0">
                <a:latin typeface="Calibri"/>
                <a:cs typeface="Calibri"/>
              </a:rPr>
              <a:t>Stormwater Permitting, Compliance &amp; Enforcement Program</a:t>
            </a:r>
            <a:endParaRPr lang="en-US" dirty="0"/>
          </a:p>
          <a:p>
            <a:r>
              <a:rPr lang="en-US" sz="1400" b="0" i="1" dirty="0">
                <a:latin typeface="Calibri"/>
                <a:cs typeface="Calibri"/>
              </a:rPr>
              <a:t>Water Permitting and Enforcement Division</a:t>
            </a:r>
            <a:endParaRPr lang="en-US" sz="1400" dirty="0"/>
          </a:p>
          <a:p>
            <a:r>
              <a:rPr lang="en-US" sz="1400" b="0" i="1" dirty="0">
                <a:latin typeface="Calibri"/>
                <a:cs typeface="Calibri"/>
              </a:rPr>
              <a:t>Bureau of Material Management and Compliance Assurance  </a:t>
            </a:r>
          </a:p>
          <a:p>
            <a:endParaRPr lang="en-US" sz="1400" b="0" i="1" dirty="0">
              <a:latin typeface="Calibri"/>
              <a:cs typeface="Calibri"/>
            </a:endParaRPr>
          </a:p>
        </p:txBody>
      </p:sp>
      <p:sp>
        <p:nvSpPr>
          <p:cNvPr id="4" name="Date Placeholder 3">
            <a:extLst>
              <a:ext uri="{FF2B5EF4-FFF2-40B4-BE49-F238E27FC236}">
                <a16:creationId xmlns:a16="http://schemas.microsoft.com/office/drawing/2014/main" id="{2BEEA463-F4CF-2DED-B61A-D09C24D1DBB4}"/>
              </a:ext>
            </a:extLst>
          </p:cNvPr>
          <p:cNvSpPr>
            <a:spLocks noGrp="1"/>
          </p:cNvSpPr>
          <p:nvPr>
            <p:ph type="dt" sz="half" idx="10"/>
          </p:nvPr>
        </p:nvSpPr>
        <p:spPr/>
        <p:txBody>
          <a:bodyPr/>
          <a:lstStyle/>
          <a:p>
            <a:r>
              <a:rPr lang="en-US" dirty="0"/>
              <a:t>10/19/2023</a:t>
            </a:r>
          </a:p>
        </p:txBody>
      </p:sp>
      <p:sp>
        <p:nvSpPr>
          <p:cNvPr id="3" name="Slide Number Placeholder 2">
            <a:extLst>
              <a:ext uri="{FF2B5EF4-FFF2-40B4-BE49-F238E27FC236}">
                <a16:creationId xmlns:a16="http://schemas.microsoft.com/office/drawing/2014/main" id="{BEC7912B-D38E-B4B4-A166-A8A872CF395D}"/>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Footer Placeholder 4">
            <a:extLst>
              <a:ext uri="{FF2B5EF4-FFF2-40B4-BE49-F238E27FC236}">
                <a16:creationId xmlns:a16="http://schemas.microsoft.com/office/drawing/2014/main" id="{6F9DCA60-6250-8A16-9280-108CBCB03680}"/>
              </a:ext>
            </a:extLst>
          </p:cNvPr>
          <p:cNvSpPr>
            <a:spLocks noGrp="1"/>
          </p:cNvSpPr>
          <p:nvPr>
            <p:ph type="ftr" sz="quarter" idx="11"/>
          </p:nvPr>
        </p:nvSpPr>
        <p:spPr/>
        <p:txBody>
          <a:bodyPr/>
          <a:lstStyle/>
          <a:p>
            <a:r>
              <a:rPr lang="en-US" dirty="0"/>
              <a:t>Connecticut Department of Energy &amp; Environmental Protection</a:t>
            </a:r>
          </a:p>
        </p:txBody>
      </p:sp>
    </p:spTree>
    <p:extLst>
      <p:ext uri="{BB962C8B-B14F-4D97-AF65-F5344CB8AC3E}">
        <p14:creationId xmlns:p14="http://schemas.microsoft.com/office/powerpoint/2010/main" val="129251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D513-50E9-DE94-9D86-E5CADA963076}"/>
              </a:ext>
            </a:extLst>
          </p:cNvPr>
          <p:cNvSpPr>
            <a:spLocks noGrp="1"/>
          </p:cNvSpPr>
          <p:nvPr>
            <p:ph type="title"/>
          </p:nvPr>
        </p:nvSpPr>
        <p:spPr>
          <a:xfrm>
            <a:off x="381000" y="309464"/>
            <a:ext cx="9123405" cy="1062135"/>
          </a:xfrm>
        </p:spPr>
        <p:txBody>
          <a:bodyPr/>
          <a:lstStyle/>
          <a:p>
            <a:r>
              <a:rPr lang="en-US" dirty="0"/>
              <a:t>Minimum Control Measures</a:t>
            </a:r>
            <a:br>
              <a:rPr lang="en-US" dirty="0"/>
            </a:br>
            <a:r>
              <a:rPr lang="en-US" sz="2600" b="0" i="1" dirty="0"/>
              <a:t>Other: </a:t>
            </a:r>
            <a:r>
              <a:rPr lang="en-US" sz="2600" b="0" i="1" cap="none" dirty="0"/>
              <a:t>Impaired Waters Monitoring</a:t>
            </a:r>
            <a:endParaRPr lang="en-US" sz="2600" b="0" i="1" dirty="0"/>
          </a:p>
        </p:txBody>
      </p:sp>
      <p:sp>
        <p:nvSpPr>
          <p:cNvPr id="3" name="Content Placeholder 2">
            <a:extLst>
              <a:ext uri="{FF2B5EF4-FFF2-40B4-BE49-F238E27FC236}">
                <a16:creationId xmlns:a16="http://schemas.microsoft.com/office/drawing/2014/main" id="{E510355A-F053-AE61-6295-CB7152D2F71B}"/>
              </a:ext>
            </a:extLst>
          </p:cNvPr>
          <p:cNvSpPr>
            <a:spLocks noGrp="1"/>
          </p:cNvSpPr>
          <p:nvPr>
            <p:ph idx="1"/>
          </p:nvPr>
        </p:nvSpPr>
        <p:spPr>
          <a:xfrm>
            <a:off x="381000" y="1417323"/>
            <a:ext cx="9123405" cy="4913574"/>
          </a:xfrm>
        </p:spPr>
        <p:txBody>
          <a:bodyPr vert="horz" lIns="0" tIns="0" rIns="0" bIns="0" rtlCol="0" anchor="t">
            <a:noAutofit/>
          </a:bodyPr>
          <a:lstStyle/>
          <a:p>
            <a:pPr>
              <a:spcBef>
                <a:spcPts val="300"/>
              </a:spcBef>
            </a:pPr>
            <a:r>
              <a:rPr lang="en-US" b="1" dirty="0">
                <a:latin typeface="Calibri" panose="020F0502020204030204" pitchFamily="34" charset="0"/>
              </a:rPr>
              <a:t>Impaired Waters Monitoring Program Tasks</a:t>
            </a:r>
          </a:p>
          <a:p>
            <a:pPr marL="182880">
              <a:spcBef>
                <a:spcPts val="300"/>
              </a:spcBef>
            </a:pPr>
            <a:r>
              <a:rPr lang="en-US" sz="2000" dirty="0">
                <a:latin typeface="Calibri" panose="020F0502020204030204" pitchFamily="34" charset="0"/>
              </a:rPr>
              <a:t>Identify impaired waterbodies within your municipality </a:t>
            </a:r>
          </a:p>
          <a:p>
            <a:pPr marL="182880">
              <a:spcBef>
                <a:spcPts val="300"/>
              </a:spcBef>
            </a:pPr>
            <a:r>
              <a:rPr lang="en-US" sz="2000" dirty="0">
                <a:latin typeface="Calibri" panose="020F0502020204030204" pitchFamily="34" charset="0"/>
              </a:rPr>
              <a:t>Identify the primary pollutant for each impaired waterbody</a:t>
            </a:r>
          </a:p>
          <a:p>
            <a:pPr marL="640080" marR="0" lvl="3" indent="-274320" algn="l" defTabSz="914400" rtl="0" eaLnBrk="1" fontAlgn="auto" latinLnBrk="0" hangingPunct="1">
              <a:lnSpc>
                <a:spcPct val="100000"/>
              </a:lnSpc>
              <a:spcBef>
                <a:spcPts val="300"/>
              </a:spcBef>
              <a:spcAft>
                <a:spcPts val="0"/>
              </a:spcAft>
              <a:buClr>
                <a:srgbClr val="6F6F6F"/>
              </a:buClr>
              <a:buSzTx/>
              <a:buFont typeface="Webdings" panose="05030102010509060703" pitchFamily="18" charset="2"/>
              <a:buChar char="ï"/>
              <a:tabLst/>
              <a:defRPr/>
            </a:pPr>
            <a:r>
              <a:rPr lang="en-US" sz="1800" dirty="0">
                <a:latin typeface="Calibri" panose="020F0502020204030204" pitchFamily="34" charset="0"/>
              </a:rPr>
              <a:t>Nutrients (nitrogen / phosphorous)</a:t>
            </a:r>
          </a:p>
          <a:p>
            <a:pPr marL="640080" marR="0" lvl="3" indent="-274320" algn="l" defTabSz="914400" rtl="0" eaLnBrk="1" fontAlgn="auto" latinLnBrk="0" hangingPunct="1">
              <a:lnSpc>
                <a:spcPct val="100000"/>
              </a:lnSpc>
              <a:spcBef>
                <a:spcPts val="300"/>
              </a:spcBef>
              <a:spcAft>
                <a:spcPts val="0"/>
              </a:spcAft>
              <a:buClr>
                <a:srgbClr val="6F6F6F"/>
              </a:buClr>
              <a:buSzTx/>
              <a:buFont typeface="Webdings" panose="05030102010509060703" pitchFamily="18" charset="2"/>
              <a:buChar char="ï"/>
              <a:tabLst/>
              <a:defRPr/>
            </a:pPr>
            <a:r>
              <a:rPr lang="en-US" sz="1800" dirty="0">
                <a:latin typeface="Calibri" panose="020F0502020204030204" pitchFamily="34" charset="0"/>
              </a:rPr>
              <a:t>Bacteria</a:t>
            </a:r>
            <a:endParaRPr lang="en-US" sz="1800" dirty="0"/>
          </a:p>
          <a:p>
            <a:pPr marL="640080" marR="0" lvl="3" indent="-274320" algn="l" defTabSz="914400" rtl="0" eaLnBrk="1" fontAlgn="auto" latinLnBrk="0" hangingPunct="1">
              <a:lnSpc>
                <a:spcPct val="100000"/>
              </a:lnSpc>
              <a:spcBef>
                <a:spcPts val="300"/>
              </a:spcBef>
              <a:spcAft>
                <a:spcPts val="0"/>
              </a:spcAft>
              <a:buClr>
                <a:srgbClr val="6F6F6F"/>
              </a:buClr>
              <a:buSzTx/>
              <a:buFont typeface="Webdings" panose="05030102010509060703" pitchFamily="18" charset="2"/>
              <a:buChar char="ï"/>
              <a:tabLst/>
              <a:defRPr/>
            </a:pPr>
            <a:r>
              <a:rPr lang="en-US" sz="1800" dirty="0">
                <a:latin typeface="Calibri" panose="020F0502020204030204" pitchFamily="34" charset="0"/>
              </a:rPr>
              <a:t>Mercury</a:t>
            </a:r>
          </a:p>
          <a:p>
            <a:pPr marL="640080" marR="0" lvl="3" indent="-274320" algn="l" defTabSz="914400" rtl="0" eaLnBrk="1" fontAlgn="auto" latinLnBrk="0" hangingPunct="1">
              <a:lnSpc>
                <a:spcPct val="100000"/>
              </a:lnSpc>
              <a:spcBef>
                <a:spcPts val="300"/>
              </a:spcBef>
              <a:spcAft>
                <a:spcPts val="0"/>
              </a:spcAft>
              <a:buClr>
                <a:srgbClr val="6F6F6F"/>
              </a:buClr>
              <a:buSzTx/>
              <a:buFont typeface="Webdings" panose="05030102010509060703" pitchFamily="18" charset="2"/>
              <a:buChar char="ï"/>
              <a:tabLst/>
              <a:defRPr/>
            </a:pPr>
            <a:r>
              <a:rPr lang="en-US" sz="1800" dirty="0"/>
              <a:t>Other pollutants of concern</a:t>
            </a:r>
            <a:endParaRPr lang="en-US" sz="1800" dirty="0">
              <a:latin typeface="Calibri" panose="020F0502020204030204" pitchFamily="34" charset="0"/>
            </a:endParaRPr>
          </a:p>
          <a:p>
            <a:pPr marL="182880">
              <a:spcBef>
                <a:spcPts val="300"/>
              </a:spcBef>
            </a:pPr>
            <a:r>
              <a:rPr lang="en-US" sz="2000" dirty="0">
                <a:latin typeface="Calibri" panose="020F0502020204030204" pitchFamily="34" charset="0"/>
              </a:rPr>
              <a:t>Identify outfalls which discharge directly to impaired waters</a:t>
            </a:r>
          </a:p>
          <a:p>
            <a:pPr marL="182880">
              <a:spcBef>
                <a:spcPts val="300"/>
              </a:spcBef>
            </a:pPr>
            <a:r>
              <a:rPr lang="en-US" sz="2000" dirty="0">
                <a:latin typeface="Calibri" panose="020F0502020204030204" pitchFamily="34" charset="0"/>
              </a:rPr>
              <a:t>Perform wet weather screening for all outfalls which discharge to impaired waters</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Screen all outfalls discharging to impaired waters by July 2022</a:t>
            </a:r>
          </a:p>
          <a:p>
            <a:pPr marL="182880">
              <a:spcBef>
                <a:spcPts val="300"/>
              </a:spcBef>
              <a:buClr>
                <a:srgbClr val="6F6F6F"/>
              </a:buClr>
            </a:pPr>
            <a:r>
              <a:rPr lang="en-US" sz="2000" dirty="0">
                <a:latin typeface="Calibri" panose="020F0502020204030204" pitchFamily="34" charset="0"/>
              </a:rPr>
              <a:t>Follow-up investigations for results exceeding permit thresholds</a:t>
            </a:r>
          </a:p>
        </p:txBody>
      </p:sp>
      <p:sp>
        <p:nvSpPr>
          <p:cNvPr id="4" name="Date Placeholder 3">
            <a:extLst>
              <a:ext uri="{FF2B5EF4-FFF2-40B4-BE49-F238E27FC236}">
                <a16:creationId xmlns:a16="http://schemas.microsoft.com/office/drawing/2014/main" id="{39EFECD3-031F-B626-28BA-FBC33E9CD3D2}"/>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7648D458-C4B7-7C5C-1280-197DCB264426}"/>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67DE23C5-8B03-1D1A-D91B-DA3A208802EB}"/>
              </a:ext>
            </a:extLst>
          </p:cNvPr>
          <p:cNvSpPr>
            <a:spLocks noGrp="1"/>
          </p:cNvSpPr>
          <p:nvPr>
            <p:ph type="sldNum" sz="quarter" idx="12"/>
          </p:nvPr>
        </p:nvSpPr>
        <p:spPr/>
        <p:txBody>
          <a:bodyPr/>
          <a:lstStyle/>
          <a:p>
            <a:fld id="{D57F1E4F-1CFF-5643-939E-217C01CDF565}" type="slidenum">
              <a:rPr lang="en-US" smtClean="0"/>
              <a:pPr/>
              <a:t>10</a:t>
            </a:fld>
            <a:endParaRPr lang="en-US" dirty="0"/>
          </a:p>
        </p:txBody>
      </p:sp>
      <p:grpSp>
        <p:nvGrpSpPr>
          <p:cNvPr id="18" name="Group 17">
            <a:extLst>
              <a:ext uri="{FF2B5EF4-FFF2-40B4-BE49-F238E27FC236}">
                <a16:creationId xmlns:a16="http://schemas.microsoft.com/office/drawing/2014/main" id="{05D9112F-6506-0ECA-3A21-58E9F613CFA6}"/>
              </a:ext>
            </a:extLst>
          </p:cNvPr>
          <p:cNvGrpSpPr>
            <a:grpSpLocks noGrp="1" noUngrp="1" noRot="1" noMove="1" noResize="1"/>
          </p:cNvGrpSpPr>
          <p:nvPr/>
        </p:nvGrpSpPr>
        <p:grpSpPr>
          <a:xfrm>
            <a:off x="9644448" y="4284601"/>
            <a:ext cx="2306595" cy="2112872"/>
            <a:chOff x="9644448" y="4296823"/>
            <a:chExt cx="2306595" cy="2100650"/>
          </a:xfrm>
        </p:grpSpPr>
        <p:grpSp>
          <p:nvGrpSpPr>
            <p:cNvPr id="19" name="Group 18">
              <a:extLst>
                <a:ext uri="{FF2B5EF4-FFF2-40B4-BE49-F238E27FC236}">
                  <a16:creationId xmlns:a16="http://schemas.microsoft.com/office/drawing/2014/main" id="{5559FD9E-4E45-E819-2356-90C8A281F5D8}"/>
                </a:ext>
              </a:extLst>
            </p:cNvPr>
            <p:cNvGrpSpPr>
              <a:grpSpLocks noGrp="1" noUngrp="1" noRot="1" noMove="1" noResize="1"/>
            </p:cNvGrpSpPr>
            <p:nvPr/>
          </p:nvGrpSpPr>
          <p:grpSpPr>
            <a:xfrm>
              <a:off x="9644448" y="4296823"/>
              <a:ext cx="2306595" cy="2100650"/>
              <a:chOff x="5733535" y="4168345"/>
              <a:chExt cx="2306595" cy="2100650"/>
            </a:xfrm>
            <a:effectLst/>
          </p:grpSpPr>
          <p:sp>
            <p:nvSpPr>
              <p:cNvPr id="21" name="Rectangle: Rounded Corners 20">
                <a:extLst>
                  <a:ext uri="{FF2B5EF4-FFF2-40B4-BE49-F238E27FC236}">
                    <a16:creationId xmlns:a16="http://schemas.microsoft.com/office/drawing/2014/main" id="{DA9C3C0C-783E-D4A2-E676-F4463CFF056A}"/>
                  </a:ext>
                </a:extLst>
              </p:cNvPr>
              <p:cNvSpPr>
                <a:spLocks noGrp="1" noRot="1" noMove="1" noResize="1" noEditPoints="1" noAdjustHandles="1" noChangeArrowheads="1" noChangeShapeType="1"/>
              </p:cNvSpPr>
              <p:nvPr/>
            </p:nvSpPr>
            <p:spPr>
              <a:xfrm>
                <a:off x="5733535" y="4168345"/>
                <a:ext cx="2306595" cy="1474574"/>
              </a:xfrm>
              <a:prstGeom prst="roundRect">
                <a:avLst>
                  <a:gd name="adj" fmla="val 874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06F68BD-DCD8-C8B5-0441-4979E92EF468}"/>
                  </a:ext>
                </a:extLst>
              </p:cNvPr>
              <p:cNvSpPr>
                <a:spLocks noGrp="1" noRot="1" noMove="1" noResize="1" noEditPoints="1" noAdjustHandles="1" noChangeArrowheads="1" noChangeShapeType="1"/>
              </p:cNvSpPr>
              <p:nvPr/>
            </p:nvSpPr>
            <p:spPr>
              <a:xfrm>
                <a:off x="5733535" y="5478162"/>
                <a:ext cx="2306595" cy="79083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Impaired Waters Monitoring</a:t>
                </a:r>
              </a:p>
            </p:txBody>
          </p:sp>
        </p:grpSp>
        <p:pic>
          <p:nvPicPr>
            <p:cNvPr id="20" name="Graphic 19" descr="Wave with solid fill">
              <a:extLst>
                <a:ext uri="{FF2B5EF4-FFF2-40B4-BE49-F238E27FC236}">
                  <a16:creationId xmlns:a16="http://schemas.microsoft.com/office/drawing/2014/main" id="{0CABC9E5-F5B3-BAE6-B8AF-33A39346838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0204623" y="4439750"/>
              <a:ext cx="1188720" cy="1188720"/>
            </a:xfrm>
            <a:prstGeom prst="rect">
              <a:avLst/>
            </a:prstGeom>
            <a:effectLst/>
          </p:spPr>
        </p:pic>
      </p:grpSp>
    </p:spTree>
    <p:extLst>
      <p:ext uri="{BB962C8B-B14F-4D97-AF65-F5344CB8AC3E}">
        <p14:creationId xmlns:p14="http://schemas.microsoft.com/office/powerpoint/2010/main" val="416521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B13E75F-3E97-6F36-DFDE-82FA9DE56650}"/>
              </a:ext>
            </a:extLst>
          </p:cNvPr>
          <p:cNvSpPr/>
          <p:nvPr/>
        </p:nvSpPr>
        <p:spPr>
          <a:xfrm>
            <a:off x="0" y="1"/>
            <a:ext cx="12191999" cy="1474574"/>
          </a:xfrm>
          <a:prstGeom prst="roundRect">
            <a:avLst>
              <a:gd name="adj" fmla="val 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54A5FD-0455-B914-0EF6-5465B013A173}"/>
              </a:ext>
            </a:extLst>
          </p:cNvPr>
          <p:cNvSpPr>
            <a:spLocks noGrp="1"/>
          </p:cNvSpPr>
          <p:nvPr>
            <p:ph type="title"/>
          </p:nvPr>
        </p:nvSpPr>
        <p:spPr/>
        <p:txBody>
          <a:bodyPr/>
          <a:lstStyle/>
          <a:p>
            <a:pPr algn="ctr"/>
            <a:r>
              <a:rPr lang="en-US" dirty="0">
                <a:solidFill>
                  <a:schemeClr val="bg1"/>
                </a:solidFill>
              </a:rPr>
              <a:t>The six Minimum Control Measures:</a:t>
            </a:r>
          </a:p>
        </p:txBody>
      </p:sp>
      <p:sp>
        <p:nvSpPr>
          <p:cNvPr id="4" name="Date Placeholder 3">
            <a:extLst>
              <a:ext uri="{FF2B5EF4-FFF2-40B4-BE49-F238E27FC236}">
                <a16:creationId xmlns:a16="http://schemas.microsoft.com/office/drawing/2014/main" id="{4173EE27-6DD7-CBC0-9C6A-82F17AE912FD}"/>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3710FB22-A813-735F-0A06-45450F13A19A}"/>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76C0C54D-F35F-4277-B8F4-80B78F41E43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grpSp>
        <p:nvGrpSpPr>
          <p:cNvPr id="8" name="Group 7">
            <a:extLst>
              <a:ext uri="{FF2B5EF4-FFF2-40B4-BE49-F238E27FC236}">
                <a16:creationId xmlns:a16="http://schemas.microsoft.com/office/drawing/2014/main" id="{5A7B1DB0-5DEE-54F5-1EEF-B1590523BFA3}"/>
              </a:ext>
            </a:extLst>
          </p:cNvPr>
          <p:cNvGrpSpPr/>
          <p:nvPr/>
        </p:nvGrpSpPr>
        <p:grpSpPr>
          <a:xfrm>
            <a:off x="716482" y="1656273"/>
            <a:ext cx="2496064" cy="2232219"/>
            <a:chOff x="698155" y="1656273"/>
            <a:chExt cx="2496064" cy="2232219"/>
          </a:xfrm>
        </p:grpSpPr>
        <p:grpSp>
          <p:nvGrpSpPr>
            <p:cNvPr id="59" name="Group 58">
              <a:extLst>
                <a:ext uri="{FF2B5EF4-FFF2-40B4-BE49-F238E27FC236}">
                  <a16:creationId xmlns:a16="http://schemas.microsoft.com/office/drawing/2014/main" id="{B97F22D9-3740-FAC0-D444-CA2851915E25}"/>
                </a:ext>
              </a:extLst>
            </p:cNvPr>
            <p:cNvGrpSpPr/>
            <p:nvPr/>
          </p:nvGrpSpPr>
          <p:grpSpPr>
            <a:xfrm>
              <a:off x="698155" y="1656273"/>
              <a:ext cx="2496064" cy="2232219"/>
              <a:chOff x="5733535" y="4168345"/>
              <a:chExt cx="2496064" cy="2232219"/>
            </a:xfrm>
            <a:effectLst>
              <a:outerShdw blurRad="50800" dist="38100" dir="2700000" algn="tl" rotWithShape="0">
                <a:prstClr val="black">
                  <a:alpha val="40000"/>
                </a:prstClr>
              </a:outerShdw>
            </a:effectLst>
          </p:grpSpPr>
          <p:sp>
            <p:nvSpPr>
              <p:cNvPr id="60" name="Rectangle: Rounded Corners 59">
                <a:extLst>
                  <a:ext uri="{FF2B5EF4-FFF2-40B4-BE49-F238E27FC236}">
                    <a16:creationId xmlns:a16="http://schemas.microsoft.com/office/drawing/2014/main" id="{F4F909ED-7537-F3EB-C726-B56071178A97}"/>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45803F8-0815-ECC4-E7A5-7BD192E50171}"/>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Public Education &amp; Outreach</a:t>
                </a:r>
              </a:p>
            </p:txBody>
          </p:sp>
          <p:sp>
            <p:nvSpPr>
              <p:cNvPr id="62" name="Oval 61">
                <a:extLst>
                  <a:ext uri="{FF2B5EF4-FFF2-40B4-BE49-F238E27FC236}">
                    <a16:creationId xmlns:a16="http://schemas.microsoft.com/office/drawing/2014/main" id="{DB15DE88-95CC-212F-875A-4448862F8A55}"/>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1</a:t>
                </a:r>
                <a:endParaRPr lang="en-US" sz="2000" b="1" dirty="0">
                  <a:solidFill>
                    <a:schemeClr val="accent2">
                      <a:lumMod val="75000"/>
                    </a:schemeClr>
                  </a:solidFill>
                  <a:latin typeface="Arial Rounded MT Bold" panose="020F0704030504030204" pitchFamily="34" charset="0"/>
                </a:endParaRPr>
              </a:p>
            </p:txBody>
          </p:sp>
        </p:grpSp>
        <p:pic>
          <p:nvPicPr>
            <p:cNvPr id="67" name="Graphic 66" descr="Storytelling with solid fill">
              <a:extLst>
                <a:ext uri="{FF2B5EF4-FFF2-40B4-BE49-F238E27FC236}">
                  <a16:creationId xmlns:a16="http://schemas.microsoft.com/office/drawing/2014/main" id="{438266EA-0BA0-7AAF-59FC-F97AE7A96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12" y="1758774"/>
              <a:ext cx="1097280" cy="1097280"/>
            </a:xfrm>
            <a:prstGeom prst="rect">
              <a:avLst/>
            </a:prstGeom>
          </p:spPr>
        </p:pic>
      </p:grpSp>
      <p:grpSp>
        <p:nvGrpSpPr>
          <p:cNvPr id="15" name="Group 14">
            <a:extLst>
              <a:ext uri="{FF2B5EF4-FFF2-40B4-BE49-F238E27FC236}">
                <a16:creationId xmlns:a16="http://schemas.microsoft.com/office/drawing/2014/main" id="{FA757071-A9E6-877C-1752-CB905BFA24E9}"/>
              </a:ext>
            </a:extLst>
          </p:cNvPr>
          <p:cNvGrpSpPr/>
          <p:nvPr/>
        </p:nvGrpSpPr>
        <p:grpSpPr>
          <a:xfrm>
            <a:off x="716482" y="4020061"/>
            <a:ext cx="2496064" cy="2232219"/>
            <a:chOff x="698155" y="4020061"/>
            <a:chExt cx="2496064" cy="2232219"/>
          </a:xfrm>
        </p:grpSpPr>
        <p:grpSp>
          <p:nvGrpSpPr>
            <p:cNvPr id="47" name="Group 46">
              <a:extLst>
                <a:ext uri="{FF2B5EF4-FFF2-40B4-BE49-F238E27FC236}">
                  <a16:creationId xmlns:a16="http://schemas.microsoft.com/office/drawing/2014/main" id="{ACC469C5-7328-492D-CE4B-1B76678FB504}"/>
                </a:ext>
              </a:extLst>
            </p:cNvPr>
            <p:cNvGrpSpPr/>
            <p:nvPr/>
          </p:nvGrpSpPr>
          <p:grpSpPr>
            <a:xfrm>
              <a:off x="698155" y="4020061"/>
              <a:ext cx="2496064" cy="2232219"/>
              <a:chOff x="5733535" y="4168345"/>
              <a:chExt cx="2496064" cy="2232219"/>
            </a:xfrm>
            <a:effectLst>
              <a:outerShdw blurRad="50800" dist="38100" dir="2700000" algn="tl" rotWithShape="0">
                <a:prstClr val="black">
                  <a:alpha val="40000"/>
                </a:prstClr>
              </a:outerShdw>
            </a:effectLst>
          </p:grpSpPr>
          <p:sp>
            <p:nvSpPr>
              <p:cNvPr id="48" name="Rectangle: Rounded Corners 47">
                <a:extLst>
                  <a:ext uri="{FF2B5EF4-FFF2-40B4-BE49-F238E27FC236}">
                    <a16:creationId xmlns:a16="http://schemas.microsoft.com/office/drawing/2014/main" id="{7972193F-6809-4B07-E434-089E92BD4D96}"/>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7393D34-4A5E-C674-56D1-A34A7512A138}"/>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Construction Stormwater Runoff Control</a:t>
                </a:r>
              </a:p>
            </p:txBody>
          </p:sp>
          <p:sp>
            <p:nvSpPr>
              <p:cNvPr id="50" name="Oval 49">
                <a:extLst>
                  <a:ext uri="{FF2B5EF4-FFF2-40B4-BE49-F238E27FC236}">
                    <a16:creationId xmlns:a16="http://schemas.microsoft.com/office/drawing/2014/main" id="{15809DDD-F8A0-FD85-AC6C-81B890931D84}"/>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4</a:t>
                </a:r>
                <a:endParaRPr lang="en-US" b="1" dirty="0">
                  <a:solidFill>
                    <a:schemeClr val="accent2">
                      <a:lumMod val="75000"/>
                    </a:schemeClr>
                  </a:solidFill>
                  <a:latin typeface="Arial Rounded MT Bold" panose="020F0704030504030204" pitchFamily="34" charset="0"/>
                </a:endParaRPr>
              </a:p>
            </p:txBody>
          </p:sp>
        </p:grpSp>
        <p:pic>
          <p:nvPicPr>
            <p:cNvPr id="70" name="Graphic 69" descr="Building Brick Wall with solid fill">
              <a:extLst>
                <a:ext uri="{FF2B5EF4-FFF2-40B4-BE49-F238E27FC236}">
                  <a16:creationId xmlns:a16="http://schemas.microsoft.com/office/drawing/2014/main" id="{D85C1FD7-C96E-720A-A5DE-54FBEDAB3E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7092" y="4132920"/>
              <a:ext cx="1188720" cy="1188720"/>
            </a:xfrm>
            <a:prstGeom prst="rect">
              <a:avLst/>
            </a:prstGeom>
          </p:spPr>
        </p:pic>
      </p:grpSp>
      <p:grpSp>
        <p:nvGrpSpPr>
          <p:cNvPr id="9" name="Group 8">
            <a:extLst>
              <a:ext uri="{FF2B5EF4-FFF2-40B4-BE49-F238E27FC236}">
                <a16:creationId xmlns:a16="http://schemas.microsoft.com/office/drawing/2014/main" id="{066E495C-3198-2877-3539-C7908387F865}"/>
              </a:ext>
            </a:extLst>
          </p:cNvPr>
          <p:cNvGrpSpPr/>
          <p:nvPr/>
        </p:nvGrpSpPr>
        <p:grpSpPr>
          <a:xfrm>
            <a:off x="3533962" y="1656273"/>
            <a:ext cx="2496064" cy="2232219"/>
            <a:chOff x="3445477" y="1656273"/>
            <a:chExt cx="2496064" cy="2232219"/>
          </a:xfrm>
        </p:grpSpPr>
        <p:grpSp>
          <p:nvGrpSpPr>
            <p:cNvPr id="55" name="Group 54">
              <a:extLst>
                <a:ext uri="{FF2B5EF4-FFF2-40B4-BE49-F238E27FC236}">
                  <a16:creationId xmlns:a16="http://schemas.microsoft.com/office/drawing/2014/main" id="{BB60DEF0-9F65-4189-2688-8D1E5B701DDB}"/>
                </a:ext>
              </a:extLst>
            </p:cNvPr>
            <p:cNvGrpSpPr/>
            <p:nvPr/>
          </p:nvGrpSpPr>
          <p:grpSpPr>
            <a:xfrm>
              <a:off x="3445477" y="1656273"/>
              <a:ext cx="2496064" cy="2232219"/>
              <a:chOff x="5733535" y="4168345"/>
              <a:chExt cx="2496064" cy="2232219"/>
            </a:xfrm>
            <a:effectLst>
              <a:outerShdw blurRad="50800" dist="38100" dir="2700000" algn="tl" rotWithShape="0">
                <a:prstClr val="black">
                  <a:alpha val="40000"/>
                </a:prstClr>
              </a:outerShdw>
            </a:effectLst>
          </p:grpSpPr>
          <p:sp>
            <p:nvSpPr>
              <p:cNvPr id="56" name="Rectangle: Rounded Corners 55">
                <a:extLst>
                  <a:ext uri="{FF2B5EF4-FFF2-40B4-BE49-F238E27FC236}">
                    <a16:creationId xmlns:a16="http://schemas.microsoft.com/office/drawing/2014/main" id="{5731A204-59E0-1411-E729-06282AAB0EB4}"/>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2195BCF-5386-E8CE-59A0-9EBE1A959439}"/>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Public Participation</a:t>
                </a:r>
              </a:p>
              <a:p>
                <a:r>
                  <a:rPr lang="en-US" sz="1600" b="1" dirty="0">
                    <a:latin typeface="Calibri" panose="020F0502020204030204" pitchFamily="34" charset="0"/>
                    <a:cs typeface="Calibri" panose="020F0502020204030204" pitchFamily="34" charset="0"/>
                  </a:rPr>
                  <a:t>&amp; Involvement</a:t>
                </a:r>
              </a:p>
            </p:txBody>
          </p:sp>
          <p:sp>
            <p:nvSpPr>
              <p:cNvPr id="58" name="Oval 57">
                <a:extLst>
                  <a:ext uri="{FF2B5EF4-FFF2-40B4-BE49-F238E27FC236}">
                    <a16:creationId xmlns:a16="http://schemas.microsoft.com/office/drawing/2014/main" id="{8C5A8162-32F1-E98A-704C-999B496CDE83}"/>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2</a:t>
                </a:r>
              </a:p>
            </p:txBody>
          </p:sp>
        </p:grpSp>
        <p:pic>
          <p:nvPicPr>
            <p:cNvPr id="68" name="Graphic 67" descr="Teacher with solid fill">
              <a:extLst>
                <a:ext uri="{FF2B5EF4-FFF2-40B4-BE49-F238E27FC236}">
                  <a16:creationId xmlns:a16="http://schemas.microsoft.com/office/drawing/2014/main" id="{9443D8EA-1FDD-722B-3A32-974BC9748C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3799" y="1730764"/>
              <a:ext cx="1188720" cy="1188720"/>
            </a:xfrm>
            <a:prstGeom prst="rect">
              <a:avLst/>
            </a:prstGeom>
          </p:spPr>
        </p:pic>
      </p:grpSp>
      <p:grpSp>
        <p:nvGrpSpPr>
          <p:cNvPr id="12" name="Group 11">
            <a:extLst>
              <a:ext uri="{FF2B5EF4-FFF2-40B4-BE49-F238E27FC236}">
                <a16:creationId xmlns:a16="http://schemas.microsoft.com/office/drawing/2014/main" id="{1478075D-F149-5A8B-249F-D74A5AD7A44B}"/>
              </a:ext>
            </a:extLst>
          </p:cNvPr>
          <p:cNvGrpSpPr/>
          <p:nvPr/>
        </p:nvGrpSpPr>
        <p:grpSpPr>
          <a:xfrm>
            <a:off x="3533962" y="4020061"/>
            <a:ext cx="2496064" cy="2232219"/>
            <a:chOff x="3445477" y="4020061"/>
            <a:chExt cx="2496064" cy="2232219"/>
          </a:xfrm>
        </p:grpSpPr>
        <p:grpSp>
          <p:nvGrpSpPr>
            <p:cNvPr id="34" name="Group 33">
              <a:extLst>
                <a:ext uri="{FF2B5EF4-FFF2-40B4-BE49-F238E27FC236}">
                  <a16:creationId xmlns:a16="http://schemas.microsoft.com/office/drawing/2014/main" id="{3EAC11F2-ACB6-46A8-C376-9A5CDAEB6AC7}"/>
                </a:ext>
              </a:extLst>
            </p:cNvPr>
            <p:cNvGrpSpPr/>
            <p:nvPr/>
          </p:nvGrpSpPr>
          <p:grpSpPr>
            <a:xfrm>
              <a:off x="3445477" y="4020061"/>
              <a:ext cx="2496064" cy="2232219"/>
              <a:chOff x="5733535" y="4168345"/>
              <a:chExt cx="2496064" cy="2232219"/>
            </a:xfrm>
            <a:effectLst>
              <a:outerShdw blurRad="50800" dist="38100" dir="2700000" algn="tl" rotWithShape="0">
                <a:prstClr val="black">
                  <a:alpha val="40000"/>
                </a:prstClr>
              </a:outerShdw>
            </a:effectLst>
          </p:grpSpPr>
          <p:sp>
            <p:nvSpPr>
              <p:cNvPr id="44" name="Rectangle: Rounded Corners 43">
                <a:extLst>
                  <a:ext uri="{FF2B5EF4-FFF2-40B4-BE49-F238E27FC236}">
                    <a16:creationId xmlns:a16="http://schemas.microsoft.com/office/drawing/2014/main" id="{0B2C1D82-B1B3-0A2E-5C5E-08C9FC7B954B}"/>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9F68910B-DE36-FA05-5214-C7BFAEA06F15}"/>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Post-construction Stormwater Runoff Control</a:t>
                </a:r>
              </a:p>
            </p:txBody>
          </p:sp>
          <p:sp>
            <p:nvSpPr>
              <p:cNvPr id="46" name="Oval 45">
                <a:extLst>
                  <a:ext uri="{FF2B5EF4-FFF2-40B4-BE49-F238E27FC236}">
                    <a16:creationId xmlns:a16="http://schemas.microsoft.com/office/drawing/2014/main" id="{214A4729-52E1-F0E8-DD6D-F7BCFF09EF3D}"/>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5</a:t>
                </a:r>
              </a:p>
            </p:txBody>
          </p:sp>
        </p:grpSp>
        <p:pic>
          <p:nvPicPr>
            <p:cNvPr id="71" name="Graphic 70" descr="Full Brick Wall with solid fill">
              <a:extLst>
                <a:ext uri="{FF2B5EF4-FFF2-40B4-BE49-F238E27FC236}">
                  <a16:creationId xmlns:a16="http://schemas.microsoft.com/office/drawing/2014/main" id="{DF7CC414-4DE6-4F1D-90BC-6C00536EDD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04414" y="4141158"/>
              <a:ext cx="1188720" cy="1188720"/>
            </a:xfrm>
            <a:prstGeom prst="rect">
              <a:avLst/>
            </a:prstGeom>
          </p:spPr>
        </p:pic>
      </p:grpSp>
      <p:grpSp>
        <p:nvGrpSpPr>
          <p:cNvPr id="10" name="Group 9">
            <a:extLst>
              <a:ext uri="{FF2B5EF4-FFF2-40B4-BE49-F238E27FC236}">
                <a16:creationId xmlns:a16="http://schemas.microsoft.com/office/drawing/2014/main" id="{37ACF1F2-E653-2884-C1D5-0D7E7BAA9279}"/>
              </a:ext>
            </a:extLst>
          </p:cNvPr>
          <p:cNvGrpSpPr/>
          <p:nvPr/>
        </p:nvGrpSpPr>
        <p:grpSpPr>
          <a:xfrm>
            <a:off x="6351442" y="1647917"/>
            <a:ext cx="2496064" cy="2232219"/>
            <a:chOff x="6192799" y="1647917"/>
            <a:chExt cx="2496064" cy="2232219"/>
          </a:xfrm>
        </p:grpSpPr>
        <p:grpSp>
          <p:nvGrpSpPr>
            <p:cNvPr id="51" name="Group 50">
              <a:extLst>
                <a:ext uri="{FF2B5EF4-FFF2-40B4-BE49-F238E27FC236}">
                  <a16:creationId xmlns:a16="http://schemas.microsoft.com/office/drawing/2014/main" id="{B840C85E-9A05-8193-AF60-3D0847528C50}"/>
                </a:ext>
              </a:extLst>
            </p:cNvPr>
            <p:cNvGrpSpPr/>
            <p:nvPr/>
          </p:nvGrpSpPr>
          <p:grpSpPr>
            <a:xfrm>
              <a:off x="6192799" y="1647917"/>
              <a:ext cx="2496064" cy="2232219"/>
              <a:chOff x="5733535" y="4168345"/>
              <a:chExt cx="2496064" cy="2232219"/>
            </a:xfrm>
            <a:effectLst>
              <a:outerShdw blurRad="50800" dist="38100" dir="2700000" algn="tl" rotWithShape="0">
                <a:prstClr val="black">
                  <a:alpha val="40000"/>
                </a:prstClr>
              </a:outerShdw>
            </a:effectLst>
          </p:grpSpPr>
          <p:sp>
            <p:nvSpPr>
              <p:cNvPr id="52" name="Rectangle: Rounded Corners 51">
                <a:extLst>
                  <a:ext uri="{FF2B5EF4-FFF2-40B4-BE49-F238E27FC236}">
                    <a16:creationId xmlns:a16="http://schemas.microsoft.com/office/drawing/2014/main" id="{E7751A39-734D-5AAF-E70F-F5EEE61E87D7}"/>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54926612-908B-A32A-38F1-8470F655153A}"/>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Illicit Discharge Detection &amp; </a:t>
                </a:r>
              </a:p>
              <a:p>
                <a:r>
                  <a:rPr lang="en-US" sz="1600" b="1" dirty="0">
                    <a:latin typeface="Calibri" panose="020F0502020204030204" pitchFamily="34" charset="0"/>
                    <a:cs typeface="Calibri" panose="020F0502020204030204" pitchFamily="34" charset="0"/>
                  </a:rPr>
                  <a:t>Elimination</a:t>
                </a:r>
              </a:p>
            </p:txBody>
          </p:sp>
          <p:sp>
            <p:nvSpPr>
              <p:cNvPr id="54" name="Oval 53">
                <a:extLst>
                  <a:ext uri="{FF2B5EF4-FFF2-40B4-BE49-F238E27FC236}">
                    <a16:creationId xmlns:a16="http://schemas.microsoft.com/office/drawing/2014/main" id="{2CABAB8E-2903-31F5-4E84-E0B788ED4523}"/>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3</a:t>
                </a:r>
                <a:endParaRPr lang="en-US" sz="2000" b="1" dirty="0">
                  <a:solidFill>
                    <a:schemeClr val="accent2">
                      <a:lumMod val="75000"/>
                    </a:schemeClr>
                  </a:solidFill>
                  <a:latin typeface="Arial Rounded MT Bold" panose="020F0704030504030204" pitchFamily="34" charset="0"/>
                </a:endParaRPr>
              </a:p>
            </p:txBody>
          </p:sp>
        </p:grpSp>
        <p:pic>
          <p:nvPicPr>
            <p:cNvPr id="69" name="Graphic 68" descr="Magnifying glass with solid fill">
              <a:extLst>
                <a:ext uri="{FF2B5EF4-FFF2-40B4-BE49-F238E27FC236}">
                  <a16:creationId xmlns:a16="http://schemas.microsoft.com/office/drawing/2014/main" id="{22E8B30A-677F-16B0-D0EF-80EAE68FDB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6797456" y="1753128"/>
              <a:ext cx="1097280" cy="1097280"/>
            </a:xfrm>
            <a:prstGeom prst="rect">
              <a:avLst/>
            </a:prstGeom>
          </p:spPr>
        </p:pic>
      </p:grpSp>
      <p:grpSp>
        <p:nvGrpSpPr>
          <p:cNvPr id="11" name="Group 10">
            <a:extLst>
              <a:ext uri="{FF2B5EF4-FFF2-40B4-BE49-F238E27FC236}">
                <a16:creationId xmlns:a16="http://schemas.microsoft.com/office/drawing/2014/main" id="{E86DC247-1436-4D09-D67D-3FA9B0421038}"/>
              </a:ext>
            </a:extLst>
          </p:cNvPr>
          <p:cNvGrpSpPr/>
          <p:nvPr/>
        </p:nvGrpSpPr>
        <p:grpSpPr>
          <a:xfrm>
            <a:off x="6351442" y="4011705"/>
            <a:ext cx="2496064" cy="2232219"/>
            <a:chOff x="6192799" y="4011705"/>
            <a:chExt cx="2496064" cy="2232219"/>
          </a:xfrm>
        </p:grpSpPr>
        <p:grpSp>
          <p:nvGrpSpPr>
            <p:cNvPr id="25" name="Group 24">
              <a:extLst>
                <a:ext uri="{FF2B5EF4-FFF2-40B4-BE49-F238E27FC236}">
                  <a16:creationId xmlns:a16="http://schemas.microsoft.com/office/drawing/2014/main" id="{D6B1C11E-C861-6536-9334-E5CC03B1BED8}"/>
                </a:ext>
              </a:extLst>
            </p:cNvPr>
            <p:cNvGrpSpPr/>
            <p:nvPr/>
          </p:nvGrpSpPr>
          <p:grpSpPr>
            <a:xfrm>
              <a:off x="6192799" y="4011705"/>
              <a:ext cx="2496064" cy="2232219"/>
              <a:chOff x="5733535" y="4168345"/>
              <a:chExt cx="2496064" cy="2232219"/>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a16="http://schemas.microsoft.com/office/drawing/2014/main" id="{BAA8D489-7BDE-DD2F-3D3D-DF5836800724}"/>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B488242-F2A6-0DB2-4BC8-2010EA4F0D4D}"/>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Good </a:t>
                </a:r>
              </a:p>
              <a:p>
                <a:r>
                  <a:rPr lang="en-US" sz="1600" b="1" dirty="0">
                    <a:latin typeface="Calibri" panose="020F0502020204030204" pitchFamily="34" charset="0"/>
                    <a:cs typeface="Calibri" panose="020F0502020204030204" pitchFamily="34" charset="0"/>
                  </a:rPr>
                  <a:t>Housekeeping</a:t>
                </a:r>
              </a:p>
            </p:txBody>
          </p:sp>
          <p:sp>
            <p:nvSpPr>
              <p:cNvPr id="22" name="Oval 21">
                <a:extLst>
                  <a:ext uri="{FF2B5EF4-FFF2-40B4-BE49-F238E27FC236}">
                    <a16:creationId xmlns:a16="http://schemas.microsoft.com/office/drawing/2014/main" id="{C58F93EF-801D-CE9C-CA70-0249715ECD4B}"/>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6</a:t>
                </a:r>
              </a:p>
            </p:txBody>
          </p:sp>
        </p:grpSp>
        <p:pic>
          <p:nvPicPr>
            <p:cNvPr id="72" name="Graphic 71" descr="Mop and bucket with solid fill">
              <a:extLst>
                <a:ext uri="{FF2B5EF4-FFF2-40B4-BE49-F238E27FC236}">
                  <a16:creationId xmlns:a16="http://schemas.microsoft.com/office/drawing/2014/main" id="{9FFFC1E3-D76E-F12A-A79F-5A18AB4332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73223" y="4735400"/>
              <a:ext cx="367231" cy="367231"/>
            </a:xfrm>
            <a:prstGeom prst="rect">
              <a:avLst/>
            </a:prstGeom>
          </p:spPr>
        </p:pic>
        <p:pic>
          <p:nvPicPr>
            <p:cNvPr id="73" name="Graphic 72" descr="Renovation (House With Sparkles) with solid fill">
              <a:extLst>
                <a:ext uri="{FF2B5EF4-FFF2-40B4-BE49-F238E27FC236}">
                  <a16:creationId xmlns:a16="http://schemas.microsoft.com/office/drawing/2014/main" id="{23D86734-82A6-DCAF-FF4B-DFACD7A12BE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77269" y="4124564"/>
              <a:ext cx="1097280" cy="1097280"/>
            </a:xfrm>
            <a:prstGeom prst="rect">
              <a:avLst/>
            </a:prstGeom>
          </p:spPr>
        </p:pic>
      </p:grpSp>
      <p:grpSp>
        <p:nvGrpSpPr>
          <p:cNvPr id="23" name="Group 22">
            <a:extLst>
              <a:ext uri="{FF2B5EF4-FFF2-40B4-BE49-F238E27FC236}">
                <a16:creationId xmlns:a16="http://schemas.microsoft.com/office/drawing/2014/main" id="{06EA98DB-C136-0144-15E3-6476120AFC23}"/>
              </a:ext>
            </a:extLst>
          </p:cNvPr>
          <p:cNvGrpSpPr/>
          <p:nvPr/>
        </p:nvGrpSpPr>
        <p:grpSpPr>
          <a:xfrm>
            <a:off x="9168923" y="2640813"/>
            <a:ext cx="2306595" cy="2100650"/>
            <a:chOff x="9210113" y="2640813"/>
            <a:chExt cx="2306595" cy="2100650"/>
          </a:xfrm>
        </p:grpSpPr>
        <p:grpSp>
          <p:nvGrpSpPr>
            <p:cNvPr id="63" name="Group 62">
              <a:extLst>
                <a:ext uri="{FF2B5EF4-FFF2-40B4-BE49-F238E27FC236}">
                  <a16:creationId xmlns:a16="http://schemas.microsoft.com/office/drawing/2014/main" id="{799E0C1D-0152-F90B-E4E2-163A8F719FFA}"/>
                </a:ext>
              </a:extLst>
            </p:cNvPr>
            <p:cNvGrpSpPr/>
            <p:nvPr/>
          </p:nvGrpSpPr>
          <p:grpSpPr>
            <a:xfrm>
              <a:off x="9210113" y="2640813"/>
              <a:ext cx="2306595" cy="2100650"/>
              <a:chOff x="5733535" y="4168345"/>
              <a:chExt cx="2306595" cy="2100650"/>
            </a:xfrm>
            <a:effectLst>
              <a:outerShdw blurRad="50800" dist="38100" dir="2700000" algn="tl" rotWithShape="0">
                <a:prstClr val="black">
                  <a:alpha val="40000"/>
                </a:prstClr>
              </a:outerShdw>
            </a:effectLst>
          </p:grpSpPr>
          <p:sp>
            <p:nvSpPr>
              <p:cNvPr id="64" name="Rectangle: Rounded Corners 63">
                <a:extLst>
                  <a:ext uri="{FF2B5EF4-FFF2-40B4-BE49-F238E27FC236}">
                    <a16:creationId xmlns:a16="http://schemas.microsoft.com/office/drawing/2014/main" id="{BD5A26F8-370E-652B-9169-C85E9E807A4E}"/>
                  </a:ext>
                </a:extLst>
              </p:cNvPr>
              <p:cNvSpPr/>
              <p:nvPr/>
            </p:nvSpPr>
            <p:spPr>
              <a:xfrm>
                <a:off x="5733535" y="4168345"/>
                <a:ext cx="2306595" cy="1474574"/>
              </a:xfrm>
              <a:prstGeom prst="roundRect">
                <a:avLst>
                  <a:gd name="adj" fmla="val 874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4ACCD231-A73E-F803-9493-7A52189F06B8}"/>
                  </a:ext>
                </a:extLst>
              </p:cNvPr>
              <p:cNvSpPr/>
              <p:nvPr/>
            </p:nvSpPr>
            <p:spPr>
              <a:xfrm>
                <a:off x="5733535" y="5478162"/>
                <a:ext cx="2306595" cy="79083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Impaired Waters Monitoring</a:t>
                </a:r>
              </a:p>
            </p:txBody>
          </p:sp>
        </p:grpSp>
        <p:pic>
          <p:nvPicPr>
            <p:cNvPr id="74" name="Graphic 73" descr="Wave with solid fill">
              <a:extLst>
                <a:ext uri="{FF2B5EF4-FFF2-40B4-BE49-F238E27FC236}">
                  <a16:creationId xmlns:a16="http://schemas.microsoft.com/office/drawing/2014/main" id="{6F00BFE6-D639-B492-1B3C-53874E9F5CC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770288" y="2783740"/>
              <a:ext cx="1188720" cy="1188720"/>
            </a:xfrm>
            <a:prstGeom prst="rect">
              <a:avLst/>
            </a:prstGeom>
          </p:spPr>
        </p:pic>
      </p:grpSp>
    </p:spTree>
    <p:extLst>
      <p:ext uri="{BB962C8B-B14F-4D97-AF65-F5344CB8AC3E}">
        <p14:creationId xmlns:p14="http://schemas.microsoft.com/office/powerpoint/2010/main" val="208373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B13E75F-3E97-6F36-DFDE-82FA9DE56650}"/>
              </a:ext>
            </a:extLst>
          </p:cNvPr>
          <p:cNvSpPr/>
          <p:nvPr/>
        </p:nvSpPr>
        <p:spPr>
          <a:xfrm>
            <a:off x="0" y="1"/>
            <a:ext cx="12191999" cy="1474574"/>
          </a:xfrm>
          <a:prstGeom prst="roundRect">
            <a:avLst>
              <a:gd name="adj" fmla="val 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54A5FD-0455-B914-0EF6-5465B013A173}"/>
              </a:ext>
            </a:extLst>
          </p:cNvPr>
          <p:cNvSpPr>
            <a:spLocks noGrp="1"/>
          </p:cNvSpPr>
          <p:nvPr>
            <p:ph type="title"/>
          </p:nvPr>
        </p:nvSpPr>
        <p:spPr/>
        <p:txBody>
          <a:bodyPr/>
          <a:lstStyle/>
          <a:p>
            <a:pPr algn="ctr"/>
            <a:r>
              <a:rPr lang="en-US" dirty="0">
                <a:solidFill>
                  <a:schemeClr val="bg1"/>
                </a:solidFill>
              </a:rPr>
              <a:t>The six Minimum Control Measures:</a:t>
            </a:r>
          </a:p>
        </p:txBody>
      </p:sp>
      <p:sp>
        <p:nvSpPr>
          <p:cNvPr id="4" name="Date Placeholder 3">
            <a:extLst>
              <a:ext uri="{FF2B5EF4-FFF2-40B4-BE49-F238E27FC236}">
                <a16:creationId xmlns:a16="http://schemas.microsoft.com/office/drawing/2014/main" id="{4173EE27-6DD7-CBC0-9C6A-82F17AE912FD}"/>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3710FB22-A813-735F-0A06-45450F13A19A}"/>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76C0C54D-F35F-4277-B8F4-80B78F41E43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grpSp>
        <p:nvGrpSpPr>
          <p:cNvPr id="8" name="Group 7">
            <a:extLst>
              <a:ext uri="{FF2B5EF4-FFF2-40B4-BE49-F238E27FC236}">
                <a16:creationId xmlns:a16="http://schemas.microsoft.com/office/drawing/2014/main" id="{5A7B1DB0-5DEE-54F5-1EEF-B1590523BFA3}"/>
              </a:ext>
            </a:extLst>
          </p:cNvPr>
          <p:cNvGrpSpPr/>
          <p:nvPr/>
        </p:nvGrpSpPr>
        <p:grpSpPr>
          <a:xfrm>
            <a:off x="716482" y="1656273"/>
            <a:ext cx="2496064" cy="2232219"/>
            <a:chOff x="698155" y="1656273"/>
            <a:chExt cx="2496064" cy="2232219"/>
          </a:xfrm>
        </p:grpSpPr>
        <p:grpSp>
          <p:nvGrpSpPr>
            <p:cNvPr id="59" name="Group 58">
              <a:extLst>
                <a:ext uri="{FF2B5EF4-FFF2-40B4-BE49-F238E27FC236}">
                  <a16:creationId xmlns:a16="http://schemas.microsoft.com/office/drawing/2014/main" id="{B97F22D9-3740-FAC0-D444-CA2851915E25}"/>
                </a:ext>
              </a:extLst>
            </p:cNvPr>
            <p:cNvGrpSpPr/>
            <p:nvPr/>
          </p:nvGrpSpPr>
          <p:grpSpPr>
            <a:xfrm>
              <a:off x="698155" y="1656273"/>
              <a:ext cx="2496064" cy="2232219"/>
              <a:chOff x="5733535" y="4168345"/>
              <a:chExt cx="2496064" cy="2232219"/>
            </a:xfrm>
            <a:effectLst>
              <a:outerShdw blurRad="50800" dist="38100" dir="2700000" algn="tl" rotWithShape="0">
                <a:prstClr val="black">
                  <a:alpha val="40000"/>
                </a:prstClr>
              </a:outerShdw>
            </a:effectLst>
          </p:grpSpPr>
          <p:sp>
            <p:nvSpPr>
              <p:cNvPr id="60" name="Rectangle: Rounded Corners 59">
                <a:extLst>
                  <a:ext uri="{FF2B5EF4-FFF2-40B4-BE49-F238E27FC236}">
                    <a16:creationId xmlns:a16="http://schemas.microsoft.com/office/drawing/2014/main" id="{F4F909ED-7537-F3EB-C726-B56071178A97}"/>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45803F8-0815-ECC4-E7A5-7BD192E50171}"/>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Public Education &amp; Outreach</a:t>
                </a:r>
              </a:p>
            </p:txBody>
          </p:sp>
          <p:sp>
            <p:nvSpPr>
              <p:cNvPr id="62" name="Oval 61">
                <a:extLst>
                  <a:ext uri="{FF2B5EF4-FFF2-40B4-BE49-F238E27FC236}">
                    <a16:creationId xmlns:a16="http://schemas.microsoft.com/office/drawing/2014/main" id="{DB15DE88-95CC-212F-875A-4448862F8A55}"/>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1</a:t>
                </a:r>
                <a:endParaRPr lang="en-US" sz="2000" b="1" dirty="0">
                  <a:solidFill>
                    <a:schemeClr val="accent2">
                      <a:lumMod val="75000"/>
                    </a:schemeClr>
                  </a:solidFill>
                  <a:latin typeface="Arial Rounded MT Bold" panose="020F0704030504030204" pitchFamily="34" charset="0"/>
                </a:endParaRPr>
              </a:p>
            </p:txBody>
          </p:sp>
        </p:grpSp>
        <p:pic>
          <p:nvPicPr>
            <p:cNvPr id="67" name="Graphic 66" descr="Storytelling with solid fill">
              <a:extLst>
                <a:ext uri="{FF2B5EF4-FFF2-40B4-BE49-F238E27FC236}">
                  <a16:creationId xmlns:a16="http://schemas.microsoft.com/office/drawing/2014/main" id="{438266EA-0BA0-7AAF-59FC-F97AE7A96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12" y="1758774"/>
              <a:ext cx="1097280" cy="1097280"/>
            </a:xfrm>
            <a:prstGeom prst="rect">
              <a:avLst/>
            </a:prstGeom>
          </p:spPr>
        </p:pic>
      </p:grpSp>
      <p:grpSp>
        <p:nvGrpSpPr>
          <p:cNvPr id="15" name="Group 14">
            <a:extLst>
              <a:ext uri="{FF2B5EF4-FFF2-40B4-BE49-F238E27FC236}">
                <a16:creationId xmlns:a16="http://schemas.microsoft.com/office/drawing/2014/main" id="{FA757071-A9E6-877C-1752-CB905BFA24E9}"/>
              </a:ext>
            </a:extLst>
          </p:cNvPr>
          <p:cNvGrpSpPr/>
          <p:nvPr/>
        </p:nvGrpSpPr>
        <p:grpSpPr>
          <a:xfrm>
            <a:off x="716482" y="4020061"/>
            <a:ext cx="2496064" cy="2232219"/>
            <a:chOff x="698155" y="4020061"/>
            <a:chExt cx="2496064" cy="2232219"/>
          </a:xfrm>
        </p:grpSpPr>
        <p:grpSp>
          <p:nvGrpSpPr>
            <p:cNvPr id="47" name="Group 46">
              <a:extLst>
                <a:ext uri="{FF2B5EF4-FFF2-40B4-BE49-F238E27FC236}">
                  <a16:creationId xmlns:a16="http://schemas.microsoft.com/office/drawing/2014/main" id="{ACC469C5-7328-492D-CE4B-1B76678FB504}"/>
                </a:ext>
              </a:extLst>
            </p:cNvPr>
            <p:cNvGrpSpPr/>
            <p:nvPr/>
          </p:nvGrpSpPr>
          <p:grpSpPr>
            <a:xfrm>
              <a:off x="698155" y="4020061"/>
              <a:ext cx="2496064" cy="2232219"/>
              <a:chOff x="5733535" y="4168345"/>
              <a:chExt cx="2496064" cy="2232219"/>
            </a:xfrm>
            <a:effectLst>
              <a:outerShdw blurRad="50800" dist="38100" dir="2700000" algn="tl" rotWithShape="0">
                <a:prstClr val="black">
                  <a:alpha val="40000"/>
                </a:prstClr>
              </a:outerShdw>
            </a:effectLst>
          </p:grpSpPr>
          <p:sp>
            <p:nvSpPr>
              <p:cNvPr id="48" name="Rectangle: Rounded Corners 47">
                <a:extLst>
                  <a:ext uri="{FF2B5EF4-FFF2-40B4-BE49-F238E27FC236}">
                    <a16:creationId xmlns:a16="http://schemas.microsoft.com/office/drawing/2014/main" id="{7972193F-6809-4B07-E434-089E92BD4D96}"/>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7393D34-4A5E-C674-56D1-A34A7512A138}"/>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Construction Stormwater Runoff Control</a:t>
                </a:r>
              </a:p>
            </p:txBody>
          </p:sp>
          <p:sp>
            <p:nvSpPr>
              <p:cNvPr id="50" name="Oval 49">
                <a:extLst>
                  <a:ext uri="{FF2B5EF4-FFF2-40B4-BE49-F238E27FC236}">
                    <a16:creationId xmlns:a16="http://schemas.microsoft.com/office/drawing/2014/main" id="{15809DDD-F8A0-FD85-AC6C-81B890931D84}"/>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4</a:t>
                </a:r>
                <a:endParaRPr lang="en-US" b="1" dirty="0">
                  <a:solidFill>
                    <a:schemeClr val="accent2">
                      <a:lumMod val="75000"/>
                    </a:schemeClr>
                  </a:solidFill>
                  <a:latin typeface="Arial Rounded MT Bold" panose="020F0704030504030204" pitchFamily="34" charset="0"/>
                </a:endParaRPr>
              </a:p>
            </p:txBody>
          </p:sp>
        </p:grpSp>
        <p:pic>
          <p:nvPicPr>
            <p:cNvPr id="70" name="Graphic 69" descr="Building Brick Wall with solid fill">
              <a:extLst>
                <a:ext uri="{FF2B5EF4-FFF2-40B4-BE49-F238E27FC236}">
                  <a16:creationId xmlns:a16="http://schemas.microsoft.com/office/drawing/2014/main" id="{D85C1FD7-C96E-720A-A5DE-54FBEDAB3E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7092" y="4132920"/>
              <a:ext cx="1188720" cy="1188720"/>
            </a:xfrm>
            <a:prstGeom prst="rect">
              <a:avLst/>
            </a:prstGeom>
          </p:spPr>
        </p:pic>
      </p:grpSp>
      <p:grpSp>
        <p:nvGrpSpPr>
          <p:cNvPr id="9" name="Group 8">
            <a:extLst>
              <a:ext uri="{FF2B5EF4-FFF2-40B4-BE49-F238E27FC236}">
                <a16:creationId xmlns:a16="http://schemas.microsoft.com/office/drawing/2014/main" id="{066E495C-3198-2877-3539-C7908387F865}"/>
              </a:ext>
            </a:extLst>
          </p:cNvPr>
          <p:cNvGrpSpPr/>
          <p:nvPr/>
        </p:nvGrpSpPr>
        <p:grpSpPr>
          <a:xfrm>
            <a:off x="3533962" y="1656273"/>
            <a:ext cx="2496064" cy="2232219"/>
            <a:chOff x="3445477" y="1656273"/>
            <a:chExt cx="2496064" cy="2232219"/>
          </a:xfrm>
        </p:grpSpPr>
        <p:grpSp>
          <p:nvGrpSpPr>
            <p:cNvPr id="55" name="Group 54">
              <a:extLst>
                <a:ext uri="{FF2B5EF4-FFF2-40B4-BE49-F238E27FC236}">
                  <a16:creationId xmlns:a16="http://schemas.microsoft.com/office/drawing/2014/main" id="{BB60DEF0-9F65-4189-2688-8D1E5B701DDB}"/>
                </a:ext>
              </a:extLst>
            </p:cNvPr>
            <p:cNvGrpSpPr/>
            <p:nvPr/>
          </p:nvGrpSpPr>
          <p:grpSpPr>
            <a:xfrm>
              <a:off x="3445477" y="1656273"/>
              <a:ext cx="2496064" cy="2232219"/>
              <a:chOff x="5733535" y="4168345"/>
              <a:chExt cx="2496064" cy="2232219"/>
            </a:xfrm>
            <a:effectLst>
              <a:outerShdw blurRad="50800" dist="38100" dir="2700000" algn="tl" rotWithShape="0">
                <a:prstClr val="black">
                  <a:alpha val="40000"/>
                </a:prstClr>
              </a:outerShdw>
            </a:effectLst>
          </p:grpSpPr>
          <p:sp>
            <p:nvSpPr>
              <p:cNvPr id="56" name="Rectangle: Rounded Corners 55">
                <a:extLst>
                  <a:ext uri="{FF2B5EF4-FFF2-40B4-BE49-F238E27FC236}">
                    <a16:creationId xmlns:a16="http://schemas.microsoft.com/office/drawing/2014/main" id="{5731A204-59E0-1411-E729-06282AAB0EB4}"/>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2195BCF-5386-E8CE-59A0-9EBE1A959439}"/>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Public Participation</a:t>
                </a:r>
              </a:p>
              <a:p>
                <a:r>
                  <a:rPr lang="en-US" sz="1600" b="1" dirty="0">
                    <a:latin typeface="Calibri" panose="020F0502020204030204" pitchFamily="34" charset="0"/>
                    <a:cs typeface="Calibri" panose="020F0502020204030204" pitchFamily="34" charset="0"/>
                  </a:rPr>
                  <a:t>&amp; Involvement</a:t>
                </a:r>
              </a:p>
            </p:txBody>
          </p:sp>
          <p:sp>
            <p:nvSpPr>
              <p:cNvPr id="58" name="Oval 57">
                <a:extLst>
                  <a:ext uri="{FF2B5EF4-FFF2-40B4-BE49-F238E27FC236}">
                    <a16:creationId xmlns:a16="http://schemas.microsoft.com/office/drawing/2014/main" id="{8C5A8162-32F1-E98A-704C-999B496CDE83}"/>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2</a:t>
                </a:r>
              </a:p>
            </p:txBody>
          </p:sp>
        </p:grpSp>
        <p:pic>
          <p:nvPicPr>
            <p:cNvPr id="68" name="Graphic 67" descr="Teacher with solid fill">
              <a:extLst>
                <a:ext uri="{FF2B5EF4-FFF2-40B4-BE49-F238E27FC236}">
                  <a16:creationId xmlns:a16="http://schemas.microsoft.com/office/drawing/2014/main" id="{9443D8EA-1FDD-722B-3A32-974BC9748C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3799" y="1730764"/>
              <a:ext cx="1188720" cy="1188720"/>
            </a:xfrm>
            <a:prstGeom prst="rect">
              <a:avLst/>
            </a:prstGeom>
          </p:spPr>
        </p:pic>
      </p:grpSp>
      <p:grpSp>
        <p:nvGrpSpPr>
          <p:cNvPr id="12" name="Group 11">
            <a:extLst>
              <a:ext uri="{FF2B5EF4-FFF2-40B4-BE49-F238E27FC236}">
                <a16:creationId xmlns:a16="http://schemas.microsoft.com/office/drawing/2014/main" id="{1478075D-F149-5A8B-249F-D74A5AD7A44B}"/>
              </a:ext>
            </a:extLst>
          </p:cNvPr>
          <p:cNvGrpSpPr/>
          <p:nvPr/>
        </p:nvGrpSpPr>
        <p:grpSpPr>
          <a:xfrm>
            <a:off x="3533962" y="4020061"/>
            <a:ext cx="2496064" cy="2232219"/>
            <a:chOff x="3445477" y="4020061"/>
            <a:chExt cx="2496064" cy="2232219"/>
          </a:xfrm>
        </p:grpSpPr>
        <p:grpSp>
          <p:nvGrpSpPr>
            <p:cNvPr id="34" name="Group 33">
              <a:extLst>
                <a:ext uri="{FF2B5EF4-FFF2-40B4-BE49-F238E27FC236}">
                  <a16:creationId xmlns:a16="http://schemas.microsoft.com/office/drawing/2014/main" id="{3EAC11F2-ACB6-46A8-C376-9A5CDAEB6AC7}"/>
                </a:ext>
              </a:extLst>
            </p:cNvPr>
            <p:cNvGrpSpPr/>
            <p:nvPr/>
          </p:nvGrpSpPr>
          <p:grpSpPr>
            <a:xfrm>
              <a:off x="3445477" y="4020061"/>
              <a:ext cx="2496064" cy="2232219"/>
              <a:chOff x="5733535" y="4168345"/>
              <a:chExt cx="2496064" cy="2232219"/>
            </a:xfrm>
            <a:effectLst>
              <a:outerShdw blurRad="50800" dist="38100" dir="2700000" algn="tl" rotWithShape="0">
                <a:prstClr val="black">
                  <a:alpha val="40000"/>
                </a:prstClr>
              </a:outerShdw>
            </a:effectLst>
          </p:grpSpPr>
          <p:sp>
            <p:nvSpPr>
              <p:cNvPr id="44" name="Rectangle: Rounded Corners 43">
                <a:extLst>
                  <a:ext uri="{FF2B5EF4-FFF2-40B4-BE49-F238E27FC236}">
                    <a16:creationId xmlns:a16="http://schemas.microsoft.com/office/drawing/2014/main" id="{0B2C1D82-B1B3-0A2E-5C5E-08C9FC7B954B}"/>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9F68910B-DE36-FA05-5214-C7BFAEA06F15}"/>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Post-construction Stormwater Runoff Control</a:t>
                </a:r>
              </a:p>
            </p:txBody>
          </p:sp>
          <p:sp>
            <p:nvSpPr>
              <p:cNvPr id="46" name="Oval 45">
                <a:extLst>
                  <a:ext uri="{FF2B5EF4-FFF2-40B4-BE49-F238E27FC236}">
                    <a16:creationId xmlns:a16="http://schemas.microsoft.com/office/drawing/2014/main" id="{214A4729-52E1-F0E8-DD6D-F7BCFF09EF3D}"/>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5</a:t>
                </a:r>
              </a:p>
            </p:txBody>
          </p:sp>
        </p:grpSp>
        <p:pic>
          <p:nvPicPr>
            <p:cNvPr id="71" name="Graphic 70" descr="Full Brick Wall with solid fill">
              <a:extLst>
                <a:ext uri="{FF2B5EF4-FFF2-40B4-BE49-F238E27FC236}">
                  <a16:creationId xmlns:a16="http://schemas.microsoft.com/office/drawing/2014/main" id="{DF7CC414-4DE6-4F1D-90BC-6C00536EDD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04414" y="4141158"/>
              <a:ext cx="1188720" cy="1188720"/>
            </a:xfrm>
            <a:prstGeom prst="rect">
              <a:avLst/>
            </a:prstGeom>
          </p:spPr>
        </p:pic>
      </p:grpSp>
      <p:grpSp>
        <p:nvGrpSpPr>
          <p:cNvPr id="10" name="Group 9">
            <a:extLst>
              <a:ext uri="{FF2B5EF4-FFF2-40B4-BE49-F238E27FC236}">
                <a16:creationId xmlns:a16="http://schemas.microsoft.com/office/drawing/2014/main" id="{37ACF1F2-E653-2884-C1D5-0D7E7BAA9279}"/>
              </a:ext>
            </a:extLst>
          </p:cNvPr>
          <p:cNvGrpSpPr/>
          <p:nvPr/>
        </p:nvGrpSpPr>
        <p:grpSpPr>
          <a:xfrm>
            <a:off x="6351442" y="1647917"/>
            <a:ext cx="2496064" cy="2232219"/>
            <a:chOff x="6192799" y="1647917"/>
            <a:chExt cx="2496064" cy="2232219"/>
          </a:xfrm>
        </p:grpSpPr>
        <p:grpSp>
          <p:nvGrpSpPr>
            <p:cNvPr id="51" name="Group 50">
              <a:extLst>
                <a:ext uri="{FF2B5EF4-FFF2-40B4-BE49-F238E27FC236}">
                  <a16:creationId xmlns:a16="http://schemas.microsoft.com/office/drawing/2014/main" id="{B840C85E-9A05-8193-AF60-3D0847528C50}"/>
                </a:ext>
              </a:extLst>
            </p:cNvPr>
            <p:cNvGrpSpPr/>
            <p:nvPr/>
          </p:nvGrpSpPr>
          <p:grpSpPr>
            <a:xfrm>
              <a:off x="6192799" y="1647917"/>
              <a:ext cx="2496064" cy="2232219"/>
              <a:chOff x="5733535" y="4168345"/>
              <a:chExt cx="2496064" cy="2232219"/>
            </a:xfrm>
            <a:effectLst>
              <a:outerShdw blurRad="50800" dist="38100" dir="2700000" algn="tl" rotWithShape="0">
                <a:prstClr val="black">
                  <a:alpha val="40000"/>
                </a:prstClr>
              </a:outerShdw>
            </a:effectLst>
          </p:grpSpPr>
          <p:sp>
            <p:nvSpPr>
              <p:cNvPr id="52" name="Rectangle: Rounded Corners 51">
                <a:extLst>
                  <a:ext uri="{FF2B5EF4-FFF2-40B4-BE49-F238E27FC236}">
                    <a16:creationId xmlns:a16="http://schemas.microsoft.com/office/drawing/2014/main" id="{E7751A39-734D-5AAF-E70F-F5EEE61E87D7}"/>
                  </a:ext>
                </a:extLst>
              </p:cNvPr>
              <p:cNvSpPr/>
              <p:nvPr/>
            </p:nvSpPr>
            <p:spPr>
              <a:xfrm>
                <a:off x="5733535" y="4168345"/>
                <a:ext cx="2306595" cy="1474574"/>
              </a:xfrm>
              <a:prstGeom prst="roundRect">
                <a:avLst>
                  <a:gd name="adj" fmla="val 8740"/>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54926612-908B-A32A-38F1-8470F655153A}"/>
                  </a:ext>
                </a:extLst>
              </p:cNvPr>
              <p:cNvSpPr/>
              <p:nvPr/>
            </p:nvSpPr>
            <p:spPr>
              <a:xfrm>
                <a:off x="5733535" y="5478162"/>
                <a:ext cx="2306595" cy="790833"/>
              </a:xfrm>
              <a:prstGeom prst="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Illicit Discharge Detection &amp; </a:t>
                </a:r>
              </a:p>
              <a:p>
                <a:r>
                  <a:rPr lang="en-US" sz="1600" b="1" dirty="0">
                    <a:latin typeface="Calibri" panose="020F0502020204030204" pitchFamily="34" charset="0"/>
                    <a:cs typeface="Calibri" panose="020F0502020204030204" pitchFamily="34" charset="0"/>
                  </a:rPr>
                  <a:t>Elimination</a:t>
                </a:r>
              </a:p>
            </p:txBody>
          </p:sp>
          <p:sp>
            <p:nvSpPr>
              <p:cNvPr id="54" name="Oval 53">
                <a:extLst>
                  <a:ext uri="{FF2B5EF4-FFF2-40B4-BE49-F238E27FC236}">
                    <a16:creationId xmlns:a16="http://schemas.microsoft.com/office/drawing/2014/main" id="{2CABAB8E-2903-31F5-4E84-E0B788ED4523}"/>
                  </a:ext>
                </a:extLst>
              </p:cNvPr>
              <p:cNvSpPr/>
              <p:nvPr/>
            </p:nvSpPr>
            <p:spPr>
              <a:xfrm>
                <a:off x="7479955" y="5650920"/>
                <a:ext cx="749644" cy="749644"/>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 Rounded MT Bold" panose="020F0704030504030204" pitchFamily="34" charset="0"/>
                  </a:rPr>
                  <a:t>3</a:t>
                </a:r>
                <a:endParaRPr lang="en-US" sz="2000" b="1" dirty="0">
                  <a:solidFill>
                    <a:srgbClr val="C00000"/>
                  </a:solidFill>
                  <a:latin typeface="Arial Rounded MT Bold" panose="020F0704030504030204" pitchFamily="34" charset="0"/>
                </a:endParaRPr>
              </a:p>
            </p:txBody>
          </p:sp>
        </p:grpSp>
        <p:pic>
          <p:nvPicPr>
            <p:cNvPr id="69" name="Graphic 68" descr="Magnifying glass with solid fill">
              <a:extLst>
                <a:ext uri="{FF2B5EF4-FFF2-40B4-BE49-F238E27FC236}">
                  <a16:creationId xmlns:a16="http://schemas.microsoft.com/office/drawing/2014/main" id="{22E8B30A-677F-16B0-D0EF-80EAE68FDB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6797456" y="1753128"/>
              <a:ext cx="1097280" cy="1097280"/>
            </a:xfrm>
            <a:prstGeom prst="rect">
              <a:avLst/>
            </a:prstGeom>
          </p:spPr>
        </p:pic>
      </p:grpSp>
      <p:grpSp>
        <p:nvGrpSpPr>
          <p:cNvPr id="11" name="Group 10">
            <a:extLst>
              <a:ext uri="{FF2B5EF4-FFF2-40B4-BE49-F238E27FC236}">
                <a16:creationId xmlns:a16="http://schemas.microsoft.com/office/drawing/2014/main" id="{E86DC247-1436-4D09-D67D-3FA9B0421038}"/>
              </a:ext>
            </a:extLst>
          </p:cNvPr>
          <p:cNvGrpSpPr/>
          <p:nvPr/>
        </p:nvGrpSpPr>
        <p:grpSpPr>
          <a:xfrm>
            <a:off x="6351442" y="4011705"/>
            <a:ext cx="2496064" cy="2232219"/>
            <a:chOff x="6192799" y="4011705"/>
            <a:chExt cx="2496064" cy="2232219"/>
          </a:xfrm>
        </p:grpSpPr>
        <p:grpSp>
          <p:nvGrpSpPr>
            <p:cNvPr id="25" name="Group 24">
              <a:extLst>
                <a:ext uri="{FF2B5EF4-FFF2-40B4-BE49-F238E27FC236}">
                  <a16:creationId xmlns:a16="http://schemas.microsoft.com/office/drawing/2014/main" id="{D6B1C11E-C861-6536-9334-E5CC03B1BED8}"/>
                </a:ext>
              </a:extLst>
            </p:cNvPr>
            <p:cNvGrpSpPr/>
            <p:nvPr/>
          </p:nvGrpSpPr>
          <p:grpSpPr>
            <a:xfrm>
              <a:off x="6192799" y="4011705"/>
              <a:ext cx="2496064" cy="2232219"/>
              <a:chOff x="5733535" y="4168345"/>
              <a:chExt cx="2496064" cy="2232219"/>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a16="http://schemas.microsoft.com/office/drawing/2014/main" id="{BAA8D489-7BDE-DD2F-3D3D-DF5836800724}"/>
                  </a:ext>
                </a:extLst>
              </p:cNvPr>
              <p:cNvSpPr/>
              <p:nvPr/>
            </p:nvSpPr>
            <p:spPr>
              <a:xfrm>
                <a:off x="5733535" y="4168345"/>
                <a:ext cx="2306595" cy="1474574"/>
              </a:xfrm>
              <a:prstGeom prst="roundRect">
                <a:avLst>
                  <a:gd name="adj" fmla="val 8740"/>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B488242-F2A6-0DB2-4BC8-2010EA4F0D4D}"/>
                  </a:ext>
                </a:extLst>
              </p:cNvPr>
              <p:cNvSpPr/>
              <p:nvPr/>
            </p:nvSpPr>
            <p:spPr>
              <a:xfrm>
                <a:off x="5733535" y="5478162"/>
                <a:ext cx="2306595" cy="790833"/>
              </a:xfrm>
              <a:prstGeom prst="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Good </a:t>
                </a:r>
              </a:p>
              <a:p>
                <a:r>
                  <a:rPr lang="en-US" sz="1600" b="1" dirty="0">
                    <a:latin typeface="Calibri" panose="020F0502020204030204" pitchFamily="34" charset="0"/>
                    <a:cs typeface="Calibri" panose="020F0502020204030204" pitchFamily="34" charset="0"/>
                  </a:rPr>
                  <a:t>Housekeeping</a:t>
                </a:r>
              </a:p>
            </p:txBody>
          </p:sp>
          <p:sp>
            <p:nvSpPr>
              <p:cNvPr id="22" name="Oval 21">
                <a:extLst>
                  <a:ext uri="{FF2B5EF4-FFF2-40B4-BE49-F238E27FC236}">
                    <a16:creationId xmlns:a16="http://schemas.microsoft.com/office/drawing/2014/main" id="{C58F93EF-801D-CE9C-CA70-0249715ECD4B}"/>
                  </a:ext>
                </a:extLst>
              </p:cNvPr>
              <p:cNvSpPr/>
              <p:nvPr/>
            </p:nvSpPr>
            <p:spPr>
              <a:xfrm>
                <a:off x="7479955" y="5650920"/>
                <a:ext cx="749644" cy="749644"/>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 Rounded MT Bold" panose="020F0704030504030204" pitchFamily="34" charset="0"/>
                  </a:rPr>
                  <a:t>6</a:t>
                </a:r>
              </a:p>
            </p:txBody>
          </p:sp>
        </p:grpSp>
        <p:pic>
          <p:nvPicPr>
            <p:cNvPr id="72" name="Graphic 71" descr="Mop and bucket with solid fill">
              <a:extLst>
                <a:ext uri="{FF2B5EF4-FFF2-40B4-BE49-F238E27FC236}">
                  <a16:creationId xmlns:a16="http://schemas.microsoft.com/office/drawing/2014/main" id="{9FFFC1E3-D76E-F12A-A79F-5A18AB4332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73223" y="4735400"/>
              <a:ext cx="367231" cy="367231"/>
            </a:xfrm>
            <a:prstGeom prst="rect">
              <a:avLst/>
            </a:prstGeom>
          </p:spPr>
        </p:pic>
        <p:pic>
          <p:nvPicPr>
            <p:cNvPr id="73" name="Graphic 72" descr="Renovation (House With Sparkles) with solid fill">
              <a:extLst>
                <a:ext uri="{FF2B5EF4-FFF2-40B4-BE49-F238E27FC236}">
                  <a16:creationId xmlns:a16="http://schemas.microsoft.com/office/drawing/2014/main" id="{23D86734-82A6-DCAF-FF4B-DFACD7A12BE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77269" y="4124564"/>
              <a:ext cx="1097280" cy="1097280"/>
            </a:xfrm>
            <a:prstGeom prst="rect">
              <a:avLst/>
            </a:prstGeom>
          </p:spPr>
        </p:pic>
      </p:grpSp>
      <p:grpSp>
        <p:nvGrpSpPr>
          <p:cNvPr id="13" name="Group 12">
            <a:extLst>
              <a:ext uri="{FF2B5EF4-FFF2-40B4-BE49-F238E27FC236}">
                <a16:creationId xmlns:a16="http://schemas.microsoft.com/office/drawing/2014/main" id="{0C5B5D9F-C575-DA8F-3761-6954F8BC52EF}"/>
              </a:ext>
            </a:extLst>
          </p:cNvPr>
          <p:cNvGrpSpPr/>
          <p:nvPr/>
        </p:nvGrpSpPr>
        <p:grpSpPr>
          <a:xfrm>
            <a:off x="9168923" y="2640813"/>
            <a:ext cx="2306595" cy="2100650"/>
            <a:chOff x="9168923" y="2640813"/>
            <a:chExt cx="2306595" cy="2100650"/>
          </a:xfrm>
        </p:grpSpPr>
        <p:grpSp>
          <p:nvGrpSpPr>
            <p:cNvPr id="63" name="Group 62">
              <a:extLst>
                <a:ext uri="{FF2B5EF4-FFF2-40B4-BE49-F238E27FC236}">
                  <a16:creationId xmlns:a16="http://schemas.microsoft.com/office/drawing/2014/main" id="{799E0C1D-0152-F90B-E4E2-163A8F719FFA}"/>
                </a:ext>
              </a:extLst>
            </p:cNvPr>
            <p:cNvGrpSpPr/>
            <p:nvPr/>
          </p:nvGrpSpPr>
          <p:grpSpPr>
            <a:xfrm>
              <a:off x="9168923" y="2640813"/>
              <a:ext cx="2306595" cy="2100650"/>
              <a:chOff x="5733535" y="4168345"/>
              <a:chExt cx="2306595" cy="2100650"/>
            </a:xfrm>
            <a:effectLst>
              <a:outerShdw blurRad="50800" dist="38100" dir="2700000" algn="tl" rotWithShape="0">
                <a:prstClr val="black">
                  <a:alpha val="40000"/>
                </a:prstClr>
              </a:outerShdw>
            </a:effectLst>
          </p:grpSpPr>
          <p:sp>
            <p:nvSpPr>
              <p:cNvPr id="64" name="Rectangle: Rounded Corners 63">
                <a:extLst>
                  <a:ext uri="{FF2B5EF4-FFF2-40B4-BE49-F238E27FC236}">
                    <a16:creationId xmlns:a16="http://schemas.microsoft.com/office/drawing/2014/main" id="{BD5A26F8-370E-652B-9169-C85E9E807A4E}"/>
                  </a:ext>
                </a:extLst>
              </p:cNvPr>
              <p:cNvSpPr/>
              <p:nvPr/>
            </p:nvSpPr>
            <p:spPr>
              <a:xfrm>
                <a:off x="5733535" y="4168345"/>
                <a:ext cx="2306595" cy="1474574"/>
              </a:xfrm>
              <a:prstGeom prst="roundRect">
                <a:avLst>
                  <a:gd name="adj" fmla="val 874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4ACCD231-A73E-F803-9493-7A52189F06B8}"/>
                  </a:ext>
                </a:extLst>
              </p:cNvPr>
              <p:cNvSpPr/>
              <p:nvPr/>
            </p:nvSpPr>
            <p:spPr>
              <a:xfrm>
                <a:off x="5733535" y="5478162"/>
                <a:ext cx="2306595" cy="79083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Impaired Waters Monitoring</a:t>
                </a:r>
              </a:p>
            </p:txBody>
          </p:sp>
        </p:grpSp>
        <p:pic>
          <p:nvPicPr>
            <p:cNvPr id="3" name="Graphic 2" descr="Wave with solid fill">
              <a:extLst>
                <a:ext uri="{FF2B5EF4-FFF2-40B4-BE49-F238E27FC236}">
                  <a16:creationId xmlns:a16="http://schemas.microsoft.com/office/drawing/2014/main" id="{096B08E8-0FA6-B7CA-3000-2DAEA9BE7BC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729098" y="2783740"/>
              <a:ext cx="1188720" cy="1188720"/>
            </a:xfrm>
            <a:prstGeom prst="rect">
              <a:avLst/>
            </a:prstGeom>
          </p:spPr>
        </p:pic>
      </p:grpSp>
    </p:spTree>
    <p:extLst>
      <p:ext uri="{BB962C8B-B14F-4D97-AF65-F5344CB8AC3E}">
        <p14:creationId xmlns:p14="http://schemas.microsoft.com/office/powerpoint/2010/main" val="269678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105E-FA98-7CE8-6EC1-0796264E37F8}"/>
              </a:ext>
            </a:extLst>
          </p:cNvPr>
          <p:cNvSpPr>
            <a:spLocks noGrp="1"/>
          </p:cNvSpPr>
          <p:nvPr>
            <p:ph type="title"/>
          </p:nvPr>
        </p:nvSpPr>
        <p:spPr/>
        <p:txBody>
          <a:bodyPr/>
          <a:lstStyle/>
          <a:p>
            <a:r>
              <a:rPr lang="en-US" dirty="0"/>
              <a:t>COMMON COMPLIANCE ISSUES</a:t>
            </a:r>
            <a:br>
              <a:rPr lang="en-US" dirty="0"/>
            </a:br>
            <a:r>
              <a:rPr lang="en-US" sz="2600" b="0" i="1" cap="none" dirty="0"/>
              <a:t>Legal Authorities (MCMs 3, 4, &amp; 5)</a:t>
            </a:r>
            <a:endParaRPr lang="en-US" sz="2600" b="0" i="1" dirty="0"/>
          </a:p>
        </p:txBody>
      </p:sp>
      <p:sp>
        <p:nvSpPr>
          <p:cNvPr id="3" name="Content Placeholder 2">
            <a:extLst>
              <a:ext uri="{FF2B5EF4-FFF2-40B4-BE49-F238E27FC236}">
                <a16:creationId xmlns:a16="http://schemas.microsoft.com/office/drawing/2014/main" id="{232FC1EC-5E7E-7DD1-FA0B-A9D2D2980CD9}"/>
              </a:ext>
            </a:extLst>
          </p:cNvPr>
          <p:cNvSpPr>
            <a:spLocks noGrp="1"/>
          </p:cNvSpPr>
          <p:nvPr>
            <p:ph idx="1"/>
          </p:nvPr>
        </p:nvSpPr>
        <p:spPr/>
        <p:txBody>
          <a:bodyPr/>
          <a:lstStyle/>
          <a:p>
            <a:r>
              <a:rPr lang="en-US" b="1" dirty="0">
                <a:latin typeface="Calibri" panose="020F0502020204030204" pitchFamily="34" charset="0"/>
              </a:rPr>
              <a:t>Municipalities are required to establish various legal authorities under:</a:t>
            </a:r>
          </a:p>
          <a:p>
            <a:pPr marL="640080" lvl="1" indent="-274320">
              <a:buClr>
                <a:srgbClr val="6F6F6F"/>
              </a:buClr>
              <a:buFont typeface="Webdings" panose="05030102010509060703" pitchFamily="18" charset="2"/>
              <a:buChar char="ï"/>
            </a:pPr>
            <a:r>
              <a:rPr lang="en-US" dirty="0">
                <a:latin typeface="Calibri" panose="020F0502020204030204" pitchFamily="34" charset="0"/>
              </a:rPr>
              <a:t>MCM 3: Illicit Discharge Detection &amp; Elimination</a:t>
            </a:r>
          </a:p>
          <a:p>
            <a:pPr marL="640080" lvl="1" indent="-274320">
              <a:buClr>
                <a:srgbClr val="6F6F6F"/>
              </a:buClr>
              <a:buFont typeface="Webdings" panose="05030102010509060703" pitchFamily="18" charset="2"/>
              <a:buChar char="ï"/>
            </a:pPr>
            <a:r>
              <a:rPr lang="en-US" dirty="0">
                <a:latin typeface="Calibri" panose="020F0502020204030204" pitchFamily="34" charset="0"/>
              </a:rPr>
              <a:t>MCM 4: Construction Stormwater Runoff Control</a:t>
            </a:r>
          </a:p>
          <a:p>
            <a:pPr marL="640080" lvl="1" indent="-274320">
              <a:buClr>
                <a:srgbClr val="6F6F6F"/>
              </a:buClr>
              <a:buFont typeface="Webdings" panose="05030102010509060703" pitchFamily="18" charset="2"/>
              <a:buChar char="ï"/>
            </a:pPr>
            <a:r>
              <a:rPr lang="en-US" dirty="0">
                <a:latin typeface="Calibri" panose="020F0502020204030204" pitchFamily="34" charset="0"/>
              </a:rPr>
              <a:t>and MCM 5: Post-construction Stormwater Runoff Control</a:t>
            </a:r>
          </a:p>
          <a:p>
            <a:r>
              <a:rPr lang="en-US" b="1" dirty="0"/>
              <a:t>Legal Authorities ensure that the permittee can complete various permit tasks such as:</a:t>
            </a:r>
          </a:p>
          <a:p>
            <a:pPr marL="182880">
              <a:spcBef>
                <a:spcPts val="300"/>
              </a:spcBef>
            </a:pPr>
            <a:r>
              <a:rPr lang="en-US" sz="2000" dirty="0"/>
              <a:t>Prohibit illicit discharges into their system and enforce the removal of such discharges</a:t>
            </a:r>
          </a:p>
          <a:p>
            <a:pPr marL="182880">
              <a:spcBef>
                <a:spcPts val="300"/>
              </a:spcBef>
            </a:pPr>
            <a:r>
              <a:rPr lang="en-US" sz="2000" dirty="0"/>
              <a:t>Perform inspections at construction sites</a:t>
            </a:r>
          </a:p>
          <a:p>
            <a:pPr marL="182880">
              <a:spcBef>
                <a:spcPts val="300"/>
              </a:spcBef>
            </a:pPr>
            <a:r>
              <a:rPr lang="en-US" sz="2000" dirty="0"/>
              <a:t>Require construction projects to confirm with the Stormwater Quality Manual</a:t>
            </a:r>
          </a:p>
          <a:p>
            <a:pPr marL="182880">
              <a:spcBef>
                <a:spcPts val="300"/>
              </a:spcBef>
            </a:pPr>
            <a:r>
              <a:rPr lang="en-US" sz="2000" dirty="0"/>
              <a:t>Require developers to consider Low Impact Development practices</a:t>
            </a:r>
          </a:p>
          <a:p>
            <a:pPr marL="182880">
              <a:spcBef>
                <a:spcPts val="300"/>
              </a:spcBef>
            </a:pPr>
            <a:r>
              <a:rPr lang="en-US" sz="2000" dirty="0"/>
              <a:t>Require additional control measures in order to protect their system and/or water quality</a:t>
            </a:r>
          </a:p>
          <a:p>
            <a:r>
              <a:rPr lang="en-US" b="1" dirty="0"/>
              <a:t>Legal Authorities must be an enforceable. They can be an ordinance, bylaw, regulation, standard condition of approval, or another appropriate enforceable legal authority.</a:t>
            </a:r>
          </a:p>
          <a:p>
            <a:pPr>
              <a:spcBef>
                <a:spcPts val="0"/>
              </a:spcBef>
            </a:pPr>
            <a:endParaRPr lang="en-US" dirty="0">
              <a:latin typeface="Calibri" panose="020F0502020204030204" pitchFamily="34" charset="0"/>
            </a:endParaRPr>
          </a:p>
        </p:txBody>
      </p:sp>
      <p:sp>
        <p:nvSpPr>
          <p:cNvPr id="4" name="Date Placeholder 3">
            <a:extLst>
              <a:ext uri="{FF2B5EF4-FFF2-40B4-BE49-F238E27FC236}">
                <a16:creationId xmlns:a16="http://schemas.microsoft.com/office/drawing/2014/main" id="{99E1518A-A2A7-5000-0873-67C04AB1E4A0}"/>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CA835802-1E97-3D3E-8DAB-DA8B75FD83D6}"/>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64E6AB76-C8E3-E040-034B-39AB1AB19F02}"/>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7" name="Oval 6">
            <a:extLst>
              <a:ext uri="{FF2B5EF4-FFF2-40B4-BE49-F238E27FC236}">
                <a16:creationId xmlns:a16="http://schemas.microsoft.com/office/drawing/2014/main" id="{38080638-6F70-4888-F27D-99981B91ADD9}"/>
              </a:ext>
            </a:extLst>
          </p:cNvPr>
          <p:cNvSpPr/>
          <p:nvPr/>
        </p:nvSpPr>
        <p:spPr>
          <a:xfrm rot="934659">
            <a:off x="9739657" y="246608"/>
            <a:ext cx="2127664" cy="2127664"/>
          </a:xfrm>
          <a:prstGeom prst="ellipse">
            <a:avLst/>
          </a:prstGeom>
          <a:ln>
            <a:noFill/>
          </a:ln>
          <a:effectLst>
            <a:innerShdw blurRad="63500" dist="50800" dir="135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i="1" dirty="0">
                <a:ln w="3175">
                  <a:noFill/>
                </a:ln>
                <a:effectLst>
                  <a:outerShdw blurRad="50800" dist="38100" dir="5400000" algn="t" rotWithShape="0">
                    <a:prstClr val="black">
                      <a:alpha val="40000"/>
                    </a:prstClr>
                  </a:outerShdw>
                </a:effectLst>
              </a:rPr>
              <a:t>Example language provided by UCONN CLEAR</a:t>
            </a:r>
          </a:p>
        </p:txBody>
      </p:sp>
    </p:spTree>
    <p:extLst>
      <p:ext uri="{BB962C8B-B14F-4D97-AF65-F5344CB8AC3E}">
        <p14:creationId xmlns:p14="http://schemas.microsoft.com/office/powerpoint/2010/main" val="220225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6A873F-F955-4E08-FEFC-728FCCFCBF1F}"/>
              </a:ext>
            </a:extLst>
          </p:cNvPr>
          <p:cNvSpPr/>
          <p:nvPr/>
        </p:nvSpPr>
        <p:spPr>
          <a:xfrm>
            <a:off x="449595" y="1753352"/>
            <a:ext cx="9012458" cy="1208509"/>
          </a:xfrm>
          <a:prstGeom prst="rect">
            <a:avLst/>
          </a:prstGeom>
          <a:gradFill>
            <a:gsLst>
              <a:gs pos="19000">
                <a:schemeClr val="accent6">
                  <a:lumMod val="40000"/>
                  <a:lumOff val="60000"/>
                </a:schemeClr>
              </a:gs>
              <a:gs pos="68000">
                <a:schemeClr val="accent6">
                  <a:lumMod val="20000"/>
                  <a:lumOff val="80000"/>
                </a:schemeClr>
              </a:gs>
            </a:gsLst>
            <a:lin ang="15000000" scaled="0"/>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Top Corners Rounded 6">
            <a:extLst>
              <a:ext uri="{FF2B5EF4-FFF2-40B4-BE49-F238E27FC236}">
                <a16:creationId xmlns:a16="http://schemas.microsoft.com/office/drawing/2014/main" id="{538EEF36-3CE1-975B-766F-18AEE53BD636}"/>
              </a:ext>
            </a:extLst>
          </p:cNvPr>
          <p:cNvSpPr/>
          <p:nvPr/>
        </p:nvSpPr>
        <p:spPr>
          <a:xfrm>
            <a:off x="9644449" y="1098825"/>
            <a:ext cx="2306594" cy="3283395"/>
          </a:xfrm>
          <a:prstGeom prst="round2SameRect">
            <a:avLst>
              <a:gd name="adj1" fmla="val 10750"/>
              <a:gd name="adj2" fmla="val 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b="1" u="sng" dirty="0">
                <a:solidFill>
                  <a:schemeClr val="tx1"/>
                </a:solidFill>
                <a:latin typeface="Calibri" panose="020F0502020204030204" pitchFamily="34" charset="0"/>
                <a:cs typeface="Calibri" panose="020F0502020204030204" pitchFamily="34" charset="0"/>
              </a:rPr>
              <a:t>METRICS</a:t>
            </a:r>
          </a:p>
          <a:p>
            <a:pPr algn="ctr"/>
            <a:r>
              <a:rPr lang="en-US" sz="1600" b="1" dirty="0">
                <a:solidFill>
                  <a:schemeClr val="tx1"/>
                </a:solidFill>
                <a:latin typeface="Calibri" panose="020F0502020204030204" pitchFamily="34" charset="0"/>
                <a:cs typeface="Calibri" panose="020F0502020204030204" pitchFamily="34" charset="0"/>
              </a:rPr>
              <a:t>Average Baseline DCIA: </a:t>
            </a:r>
            <a:r>
              <a:rPr lang="en-US" sz="1600" i="1" dirty="0">
                <a:solidFill>
                  <a:schemeClr val="tx1"/>
                </a:solidFill>
                <a:latin typeface="Calibri" panose="020F0502020204030204" pitchFamily="34" charset="0"/>
                <a:cs typeface="Calibri" panose="020F0502020204030204" pitchFamily="34" charset="0"/>
              </a:rPr>
              <a:t>1,100 acres</a:t>
            </a:r>
          </a:p>
          <a:p>
            <a:pPr algn="ctr"/>
            <a:endParaRPr lang="en-US" sz="1600" dirty="0">
              <a:solidFill>
                <a:schemeClr val="tx1"/>
              </a:solidFill>
              <a:latin typeface="Calibri" panose="020F0502020204030204" pitchFamily="34" charset="0"/>
              <a:cs typeface="Calibri" panose="020F0502020204030204" pitchFamily="34" charset="0"/>
            </a:endParaRPr>
          </a:p>
          <a:p>
            <a:pPr algn="ctr"/>
            <a:r>
              <a:rPr lang="en-US" sz="1600" b="1" dirty="0">
                <a:solidFill>
                  <a:schemeClr val="tx1"/>
                </a:solidFill>
                <a:latin typeface="Calibri" panose="020F0502020204030204" pitchFamily="34" charset="0"/>
                <a:cs typeface="Calibri" panose="020F0502020204030204" pitchFamily="34" charset="0"/>
              </a:rPr>
              <a:t>DCIA Disconnections:</a:t>
            </a:r>
          </a:p>
          <a:p>
            <a:pPr algn="ctr"/>
            <a:r>
              <a:rPr lang="en-US" sz="1600" dirty="0">
                <a:solidFill>
                  <a:schemeClr val="tx1"/>
                </a:solidFill>
                <a:latin typeface="Calibri" panose="020F0502020204030204" pitchFamily="34" charset="0"/>
                <a:cs typeface="Calibri" panose="020F0502020204030204" pitchFamily="34" charset="0"/>
              </a:rPr>
              <a:t>Average: </a:t>
            </a:r>
            <a:r>
              <a:rPr lang="en-US" sz="1600" i="1" dirty="0">
                <a:solidFill>
                  <a:schemeClr val="tx1"/>
                </a:solidFill>
                <a:latin typeface="Calibri" panose="020F0502020204030204" pitchFamily="34" charset="0"/>
                <a:cs typeface="Calibri" panose="020F0502020204030204" pitchFamily="34" charset="0"/>
              </a:rPr>
              <a:t>0.7 acres</a:t>
            </a:r>
          </a:p>
          <a:p>
            <a:pPr algn="ctr">
              <a:spcBef>
                <a:spcPts val="600"/>
              </a:spcBef>
            </a:pPr>
            <a:r>
              <a:rPr lang="en-US" sz="1600" dirty="0">
                <a:solidFill>
                  <a:schemeClr val="tx1"/>
                </a:solidFill>
                <a:latin typeface="Calibri" panose="020F0502020204030204" pitchFamily="34" charset="0"/>
                <a:cs typeface="Calibri" panose="020F0502020204030204" pitchFamily="34" charset="0"/>
              </a:rPr>
              <a:t>21 Municipalities have reached 1% goal</a:t>
            </a:r>
          </a:p>
          <a:p>
            <a:pPr algn="ctr">
              <a:spcBef>
                <a:spcPts val="600"/>
              </a:spcBef>
            </a:pPr>
            <a:r>
              <a:rPr lang="en-US" sz="1600" dirty="0">
                <a:solidFill>
                  <a:schemeClr val="tx1"/>
                </a:solidFill>
                <a:latin typeface="Calibri" panose="020F0502020204030204" pitchFamily="34" charset="0"/>
                <a:cs typeface="Calibri" panose="020F0502020204030204" pitchFamily="34" charset="0"/>
              </a:rPr>
              <a:t>13 municipalities have reached 2% goal</a:t>
            </a:r>
          </a:p>
        </p:txBody>
      </p:sp>
      <p:sp>
        <p:nvSpPr>
          <p:cNvPr id="2" name="Title 1">
            <a:extLst>
              <a:ext uri="{FF2B5EF4-FFF2-40B4-BE49-F238E27FC236}">
                <a16:creationId xmlns:a16="http://schemas.microsoft.com/office/drawing/2014/main" id="{2AE1FC5D-545D-AB12-2A89-6ACC373B7F8A}"/>
              </a:ext>
            </a:extLst>
          </p:cNvPr>
          <p:cNvSpPr>
            <a:spLocks noGrp="1"/>
          </p:cNvSpPr>
          <p:nvPr>
            <p:ph type="title"/>
          </p:nvPr>
        </p:nvSpPr>
        <p:spPr>
          <a:xfrm>
            <a:off x="381000" y="309464"/>
            <a:ext cx="9847919" cy="1062135"/>
          </a:xfrm>
        </p:spPr>
        <p:txBody>
          <a:bodyPr/>
          <a:lstStyle/>
          <a:p>
            <a:r>
              <a:rPr lang="en-US" dirty="0"/>
              <a:t>COMMON COMPLIANCE ISSUES</a:t>
            </a:r>
            <a:br>
              <a:rPr lang="en-US" dirty="0"/>
            </a:br>
            <a:r>
              <a:rPr lang="en-US" sz="2600" b="0" i="1" cap="none" dirty="0"/>
              <a:t>Directly Connected Impervious Area </a:t>
            </a:r>
            <a:r>
              <a:rPr lang="en-US" sz="2600" b="0" i="1" dirty="0"/>
              <a:t>(MCM</a:t>
            </a:r>
            <a:r>
              <a:rPr lang="en-US" sz="2600" b="0" i="1" cap="none" dirty="0"/>
              <a:t>s</a:t>
            </a:r>
            <a:r>
              <a:rPr lang="en-US" sz="2600" b="0" i="1" dirty="0"/>
              <a:t> 5 &amp; 6)</a:t>
            </a:r>
          </a:p>
        </p:txBody>
      </p:sp>
      <p:sp>
        <p:nvSpPr>
          <p:cNvPr id="3" name="Content Placeholder 2">
            <a:extLst>
              <a:ext uri="{FF2B5EF4-FFF2-40B4-BE49-F238E27FC236}">
                <a16:creationId xmlns:a16="http://schemas.microsoft.com/office/drawing/2014/main" id="{1C66CB9E-73A9-31E2-CF30-B6C5F143E92D}"/>
              </a:ext>
            </a:extLst>
          </p:cNvPr>
          <p:cNvSpPr>
            <a:spLocks noGrp="1"/>
          </p:cNvSpPr>
          <p:nvPr>
            <p:ph idx="1"/>
          </p:nvPr>
        </p:nvSpPr>
        <p:spPr>
          <a:xfrm>
            <a:off x="381001" y="1417323"/>
            <a:ext cx="8934450" cy="4913574"/>
          </a:xfrm>
        </p:spPr>
        <p:txBody>
          <a:bodyPr/>
          <a:lstStyle/>
          <a:p>
            <a:r>
              <a:rPr lang="en-US" b="1" dirty="0">
                <a:latin typeface="Calibri" panose="020F0502020204030204" pitchFamily="34" charset="0"/>
              </a:rPr>
              <a:t>Directly Connected Impervious Area (DCIA)</a:t>
            </a:r>
          </a:p>
          <a:p>
            <a:pPr marL="182880" lvl="1" indent="0" algn="ctr">
              <a:buNone/>
            </a:pPr>
            <a:r>
              <a:rPr lang="en-US" sz="1800" dirty="0"/>
              <a:t>“[DCIA] means that impervious area from which stormwater runoff discharges directly to waters of the state or directly to a storm sewer system that discharges to waters of the state. Impervious areas that discharge through a system designed to retain the appropriate portion of the Water Quality Volume … are not considered DCIA.”</a:t>
            </a:r>
            <a:endParaRPr lang="en-US" sz="1800" b="1" dirty="0">
              <a:latin typeface="Calibri" panose="020F0502020204030204" pitchFamily="34" charset="0"/>
            </a:endParaRPr>
          </a:p>
          <a:p>
            <a:r>
              <a:rPr lang="en-US" b="1" dirty="0">
                <a:latin typeface="Calibri" panose="020F0502020204030204" pitchFamily="34" charset="0"/>
              </a:rPr>
              <a:t>DCIA Retrofit Program</a:t>
            </a:r>
          </a:p>
          <a:p>
            <a:pPr marL="182880">
              <a:spcBef>
                <a:spcPts val="300"/>
              </a:spcBef>
            </a:pPr>
            <a:r>
              <a:rPr lang="en-US" sz="2000" dirty="0">
                <a:latin typeface="Calibri" panose="020F0502020204030204" pitchFamily="34" charset="0"/>
              </a:rPr>
              <a:t>Develop baseline (completed in MCM 5)</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Identify impervious cover</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Apply Sutherland Equations to determine DCIA based on land use </a:t>
            </a:r>
            <a:r>
              <a:rPr lang="en-US" sz="1400" dirty="0">
                <a:latin typeface="Calibri" panose="020F0502020204030204" pitchFamily="34" charset="0"/>
              </a:rPr>
              <a:t>(provided by UCONN CLEAR)</a:t>
            </a:r>
          </a:p>
          <a:p>
            <a:pPr marL="182880">
              <a:spcBef>
                <a:spcPts val="300"/>
              </a:spcBef>
            </a:pPr>
            <a:r>
              <a:rPr lang="en-US" sz="2000" dirty="0">
                <a:latin typeface="Calibri" panose="020F0502020204030204" pitchFamily="34" charset="0"/>
              </a:rPr>
              <a:t>Track redevelopment projects that disconnect DCIA </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Disconnections can be from any project, both private and public</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Disconnection credits can be used from as far back as 2012</a:t>
            </a:r>
          </a:p>
          <a:p>
            <a:pPr marL="182880">
              <a:spcBef>
                <a:spcPts val="300"/>
              </a:spcBef>
            </a:pPr>
            <a:r>
              <a:rPr lang="en-US" sz="2000" dirty="0">
                <a:latin typeface="Calibri" panose="020F0502020204030204" pitchFamily="34" charset="0"/>
              </a:rPr>
              <a:t>Retrofit disconnection plan</a:t>
            </a:r>
            <a:endParaRPr lang="en-US" sz="2000" dirty="0">
              <a:highlight>
                <a:srgbClr val="FFFF00"/>
              </a:highlight>
              <a:latin typeface="Calibri" panose="020F0502020204030204" pitchFamily="34" charset="0"/>
            </a:endParaRP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Identify and prioritize disconnection projects</a:t>
            </a:r>
          </a:p>
          <a:p>
            <a:pPr marL="1097280" lvl="1" indent="-274320">
              <a:spcBef>
                <a:spcPts val="0"/>
              </a:spcBef>
              <a:buClr>
                <a:srgbClr val="6F6F6F"/>
              </a:buClr>
              <a:buFont typeface="Arial" panose="020B0604020202020204" pitchFamily="34" charset="0"/>
              <a:buChar char="•"/>
            </a:pPr>
            <a:r>
              <a:rPr lang="en-US" sz="1600" dirty="0">
                <a:latin typeface="Calibri" panose="020F0502020204030204" pitchFamily="34" charset="0"/>
              </a:rPr>
              <a:t>2% DCIA disconnection by 2022, 1% DCIA disconnection each year after</a:t>
            </a:r>
          </a:p>
        </p:txBody>
      </p:sp>
      <p:sp>
        <p:nvSpPr>
          <p:cNvPr id="4" name="Date Placeholder 3">
            <a:extLst>
              <a:ext uri="{FF2B5EF4-FFF2-40B4-BE49-F238E27FC236}">
                <a16:creationId xmlns:a16="http://schemas.microsoft.com/office/drawing/2014/main" id="{40E56215-F9AD-7550-C370-022D8158E074}"/>
              </a:ext>
            </a:extLst>
          </p:cNvPr>
          <p:cNvSpPr>
            <a:spLocks noGrp="1"/>
          </p:cNvSpPr>
          <p:nvPr>
            <p:ph type="dt" sz="half" idx="10"/>
          </p:nvPr>
        </p:nvSpPr>
        <p:spPr/>
        <p:txBody>
          <a:bodyPr/>
          <a:lstStyle/>
          <a:p>
            <a:r>
              <a:rPr lang="en-US" dirty="0"/>
              <a:t>10/19/2023</a:t>
            </a:r>
          </a:p>
        </p:txBody>
      </p:sp>
      <p:sp>
        <p:nvSpPr>
          <p:cNvPr id="6" name="Slide Number Placeholder 5">
            <a:extLst>
              <a:ext uri="{FF2B5EF4-FFF2-40B4-BE49-F238E27FC236}">
                <a16:creationId xmlns:a16="http://schemas.microsoft.com/office/drawing/2014/main" id="{CF77D70B-DED2-7C9C-8096-415F8220AFE5}"/>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Footer Placeholder 4">
            <a:extLst>
              <a:ext uri="{FF2B5EF4-FFF2-40B4-BE49-F238E27FC236}">
                <a16:creationId xmlns:a16="http://schemas.microsoft.com/office/drawing/2014/main" id="{F1334AD3-1AA1-FE94-4971-A274D31AAC0E}"/>
              </a:ext>
            </a:extLst>
          </p:cNvPr>
          <p:cNvSpPr>
            <a:spLocks noGrp="1"/>
          </p:cNvSpPr>
          <p:nvPr>
            <p:ph type="ftr" sz="quarter" idx="11"/>
          </p:nvPr>
        </p:nvSpPr>
        <p:spPr/>
        <p:txBody>
          <a:bodyPr/>
          <a:lstStyle/>
          <a:p>
            <a:r>
              <a:rPr lang="en-US" dirty="0"/>
              <a:t>Connecticut Department of Energy &amp; Environmental Protection</a:t>
            </a:r>
          </a:p>
        </p:txBody>
      </p:sp>
      <p:grpSp>
        <p:nvGrpSpPr>
          <p:cNvPr id="8" name="Group 7">
            <a:extLst>
              <a:ext uri="{FF2B5EF4-FFF2-40B4-BE49-F238E27FC236}">
                <a16:creationId xmlns:a16="http://schemas.microsoft.com/office/drawing/2014/main" id="{2C6F8256-849D-2B55-1671-5689DB3D4DDE}"/>
              </a:ext>
            </a:extLst>
          </p:cNvPr>
          <p:cNvGrpSpPr>
            <a:grpSpLocks noGrp="1" noUngrp="1" noRot="1" noMove="1" noResize="1"/>
          </p:cNvGrpSpPr>
          <p:nvPr/>
        </p:nvGrpSpPr>
        <p:grpSpPr>
          <a:xfrm>
            <a:off x="9644449" y="4284601"/>
            <a:ext cx="2496064" cy="2232219"/>
            <a:chOff x="9644449" y="4284601"/>
            <a:chExt cx="2496064" cy="2232219"/>
          </a:xfrm>
        </p:grpSpPr>
        <p:sp>
          <p:nvSpPr>
            <p:cNvPr id="18" name="Rectangle: Rounded Corners 17">
              <a:extLst>
                <a:ext uri="{FF2B5EF4-FFF2-40B4-BE49-F238E27FC236}">
                  <a16:creationId xmlns:a16="http://schemas.microsoft.com/office/drawing/2014/main" id="{8CEFEA96-A26F-4AE8-19B5-57B85104E8F2}"/>
                </a:ext>
              </a:extLst>
            </p:cNvPr>
            <p:cNvSpPr>
              <a:spLocks noGrp="1" noRot="1" noMove="1" noResize="1" noEditPoints="1" noAdjustHandles="1" noChangeArrowheads="1" noChangeShapeType="1"/>
            </p:cNvSpPr>
            <p:nvPr/>
          </p:nvSpPr>
          <p:spPr>
            <a:xfrm>
              <a:off x="9644449" y="4284601"/>
              <a:ext cx="2306595" cy="1474574"/>
            </a:xfrm>
            <a:prstGeom prst="roundRect">
              <a:avLst>
                <a:gd name="adj" fmla="val 8740"/>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4C7889B-B201-ACCC-263A-C6E1984D9CD0}"/>
                </a:ext>
              </a:extLst>
            </p:cNvPr>
            <p:cNvSpPr>
              <a:spLocks noGrp="1" noRot="1" noMove="1" noResize="1" noEditPoints="1" noAdjustHandles="1" noChangeArrowheads="1" noChangeShapeType="1"/>
            </p:cNvSpPr>
            <p:nvPr/>
          </p:nvSpPr>
          <p:spPr>
            <a:xfrm>
              <a:off x="9644449" y="5594418"/>
              <a:ext cx="2306595" cy="790833"/>
            </a:xfrm>
            <a:prstGeom prst="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Good </a:t>
              </a:r>
            </a:p>
            <a:p>
              <a:r>
                <a:rPr lang="en-US" sz="1600" b="1" dirty="0">
                  <a:latin typeface="Calibri" panose="020F0502020204030204" pitchFamily="34" charset="0"/>
                  <a:cs typeface="Calibri" panose="020F0502020204030204" pitchFamily="34" charset="0"/>
                </a:rPr>
                <a:t>Housekeeping</a:t>
              </a:r>
            </a:p>
          </p:txBody>
        </p:sp>
        <p:sp>
          <p:nvSpPr>
            <p:cNvPr id="20" name="Oval 19">
              <a:extLst>
                <a:ext uri="{FF2B5EF4-FFF2-40B4-BE49-F238E27FC236}">
                  <a16:creationId xmlns:a16="http://schemas.microsoft.com/office/drawing/2014/main" id="{06AABCBE-34C6-95B8-1C66-91A8D8EF6536}"/>
                </a:ext>
              </a:extLst>
            </p:cNvPr>
            <p:cNvSpPr>
              <a:spLocks noGrp="1" noRot="1" noMove="1" noResize="1" noEditPoints="1" noAdjustHandles="1" noChangeArrowheads="1" noChangeShapeType="1"/>
            </p:cNvSpPr>
            <p:nvPr/>
          </p:nvSpPr>
          <p:spPr>
            <a:xfrm>
              <a:off x="11390869" y="5767176"/>
              <a:ext cx="749644" cy="749644"/>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 Rounded MT Bold" panose="020F0704030504030204" pitchFamily="34" charset="0"/>
                </a:rPr>
                <a:t>6</a:t>
              </a:r>
            </a:p>
          </p:txBody>
        </p:sp>
        <p:pic>
          <p:nvPicPr>
            <p:cNvPr id="16" name="Graphic 15" descr="Mop and bucket with solid fill">
              <a:extLst>
                <a:ext uri="{FF2B5EF4-FFF2-40B4-BE49-F238E27FC236}">
                  <a16:creationId xmlns:a16="http://schemas.microsoft.com/office/drawing/2014/main" id="{6BC93BF4-91BD-1C6E-4081-BEFD811280F2}"/>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124873" y="5008296"/>
              <a:ext cx="367231" cy="367231"/>
            </a:xfrm>
            <a:prstGeom prst="rect">
              <a:avLst/>
            </a:prstGeom>
            <a:effectLst/>
          </p:spPr>
        </p:pic>
        <p:pic>
          <p:nvPicPr>
            <p:cNvPr id="17" name="Graphic 16" descr="Renovation (House With Sparkles) with solid fill">
              <a:extLst>
                <a:ext uri="{FF2B5EF4-FFF2-40B4-BE49-F238E27FC236}">
                  <a16:creationId xmlns:a16="http://schemas.microsoft.com/office/drawing/2014/main" id="{6F5C1D62-7D47-213D-CE8B-6D93842E061C}"/>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10228919" y="4397460"/>
              <a:ext cx="1097280" cy="1097280"/>
            </a:xfrm>
            <a:prstGeom prst="rect">
              <a:avLst/>
            </a:prstGeom>
            <a:effectLst/>
          </p:spPr>
        </p:pic>
      </p:grpSp>
    </p:spTree>
    <p:extLst>
      <p:ext uri="{BB962C8B-B14F-4D97-AF65-F5344CB8AC3E}">
        <p14:creationId xmlns:p14="http://schemas.microsoft.com/office/powerpoint/2010/main" val="173545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798856AA-3C66-E308-8E8F-0ADE8B7061C5}"/>
              </a:ext>
            </a:extLst>
          </p:cNvPr>
          <p:cNvSpPr/>
          <p:nvPr/>
        </p:nvSpPr>
        <p:spPr>
          <a:xfrm>
            <a:off x="9644448" y="685801"/>
            <a:ext cx="2306595" cy="3696420"/>
          </a:xfrm>
          <a:prstGeom prst="round2SameRect">
            <a:avLst>
              <a:gd name="adj1" fmla="val 10750"/>
              <a:gd name="adj2" fmla="val 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b="1" u="sng" dirty="0">
                <a:solidFill>
                  <a:schemeClr val="tx1"/>
                </a:solidFill>
                <a:latin typeface="Calibri" panose="020F0502020204030204" pitchFamily="34" charset="0"/>
                <a:cs typeface="Calibri" panose="020F0502020204030204" pitchFamily="34" charset="0"/>
              </a:rPr>
              <a:t>METRICS</a:t>
            </a:r>
          </a:p>
          <a:p>
            <a:pPr algn="ctr"/>
            <a:r>
              <a:rPr lang="en-US" sz="1600" dirty="0">
                <a:solidFill>
                  <a:schemeClr val="tx1"/>
                </a:solidFill>
                <a:latin typeface="Calibri" panose="020F0502020204030204" pitchFamily="34" charset="0"/>
                <a:cs typeface="Calibri" panose="020F0502020204030204" pitchFamily="34" charset="0"/>
              </a:rPr>
              <a:t>61% of municipalities have a Written Plan</a:t>
            </a:r>
          </a:p>
          <a:p>
            <a:pPr algn="ctr"/>
            <a:endParaRPr lang="en-US" sz="1600" dirty="0">
              <a:solidFill>
                <a:schemeClr val="tx1"/>
              </a:solidFill>
              <a:latin typeface="Calibri" panose="020F0502020204030204" pitchFamily="34" charset="0"/>
              <a:cs typeface="Calibri" panose="020F0502020204030204" pitchFamily="34" charset="0"/>
            </a:endParaRPr>
          </a:p>
          <a:p>
            <a:pPr algn="ctr"/>
            <a:r>
              <a:rPr lang="en-US" sz="1600" b="1" dirty="0">
                <a:solidFill>
                  <a:schemeClr val="tx1"/>
                </a:solidFill>
                <a:latin typeface="Calibri" panose="020F0502020204030204" pitchFamily="34" charset="0"/>
                <a:cs typeface="Calibri" panose="020F0502020204030204" pitchFamily="34" charset="0"/>
              </a:rPr>
              <a:t>System Mapping:</a:t>
            </a:r>
          </a:p>
          <a:p>
            <a:pPr algn="ctr">
              <a:spcBef>
                <a:spcPts val="300"/>
              </a:spcBef>
            </a:pPr>
            <a:r>
              <a:rPr lang="en-US" sz="1600" dirty="0">
                <a:solidFill>
                  <a:schemeClr val="tx1"/>
                </a:solidFill>
                <a:latin typeface="Calibri" panose="020F0502020204030204" pitchFamily="34" charset="0"/>
                <a:cs typeface="Calibri" panose="020F0502020204030204" pitchFamily="34" charset="0"/>
              </a:rPr>
              <a:t>~70% have completed Outfall Mapping</a:t>
            </a:r>
          </a:p>
          <a:p>
            <a:pPr algn="ctr">
              <a:spcBef>
                <a:spcPts val="600"/>
              </a:spcBef>
            </a:pPr>
            <a:r>
              <a:rPr lang="en-US" sz="1600" dirty="0">
                <a:solidFill>
                  <a:schemeClr val="tx1"/>
                </a:solidFill>
                <a:latin typeface="Calibri" panose="020F0502020204030204" pitchFamily="34" charset="0"/>
                <a:cs typeface="Calibri" panose="020F0502020204030204" pitchFamily="34" charset="0"/>
              </a:rPr>
              <a:t>~30% have completed Interconnection Mapping</a:t>
            </a:r>
          </a:p>
          <a:p>
            <a:pPr algn="ctr">
              <a:spcBef>
                <a:spcPts val="600"/>
              </a:spcBef>
            </a:pPr>
            <a:r>
              <a:rPr lang="en-US" sz="1600" dirty="0">
                <a:solidFill>
                  <a:schemeClr val="tx1"/>
                </a:solidFill>
                <a:latin typeface="Calibri" panose="020F0502020204030204" pitchFamily="34" charset="0"/>
                <a:cs typeface="Calibri" panose="020F0502020204030204" pitchFamily="34" charset="0"/>
              </a:rPr>
              <a:t>~45% have completed Systemwide Mapping</a:t>
            </a:r>
          </a:p>
        </p:txBody>
      </p:sp>
      <p:sp>
        <p:nvSpPr>
          <p:cNvPr id="2" name="Title 1">
            <a:extLst>
              <a:ext uri="{FF2B5EF4-FFF2-40B4-BE49-F238E27FC236}">
                <a16:creationId xmlns:a16="http://schemas.microsoft.com/office/drawing/2014/main" id="{5D724D14-7445-5E90-2A21-83F5CD2B49DA}"/>
              </a:ext>
            </a:extLst>
          </p:cNvPr>
          <p:cNvSpPr>
            <a:spLocks noGrp="1"/>
          </p:cNvSpPr>
          <p:nvPr>
            <p:ph type="title"/>
          </p:nvPr>
        </p:nvSpPr>
        <p:spPr>
          <a:xfrm>
            <a:off x="381000" y="309464"/>
            <a:ext cx="9130720" cy="1062135"/>
          </a:xfrm>
        </p:spPr>
        <p:txBody>
          <a:bodyPr/>
          <a:lstStyle/>
          <a:p>
            <a:r>
              <a:rPr lang="en-US" dirty="0"/>
              <a:t>COMMON COMPLIANCE ISSUES</a:t>
            </a:r>
            <a:br>
              <a:rPr lang="en-US" dirty="0"/>
            </a:br>
            <a:r>
              <a:rPr lang="en-US" sz="2600" b="0" i="1" cap="none" dirty="0"/>
              <a:t>Illicit Discharge Detection &amp; Elimination (MCM 3)</a:t>
            </a:r>
            <a:endParaRPr lang="en-US" sz="2600" b="0" i="1" dirty="0"/>
          </a:p>
        </p:txBody>
      </p:sp>
      <p:sp>
        <p:nvSpPr>
          <p:cNvPr id="3" name="Content Placeholder 2">
            <a:extLst>
              <a:ext uri="{FF2B5EF4-FFF2-40B4-BE49-F238E27FC236}">
                <a16:creationId xmlns:a16="http://schemas.microsoft.com/office/drawing/2014/main" id="{09695DE4-C3D0-26D7-5DB0-5A057BDA6F1A}"/>
              </a:ext>
            </a:extLst>
          </p:cNvPr>
          <p:cNvSpPr>
            <a:spLocks noGrp="1"/>
          </p:cNvSpPr>
          <p:nvPr>
            <p:ph idx="1"/>
          </p:nvPr>
        </p:nvSpPr>
        <p:spPr>
          <a:xfrm>
            <a:off x="381001" y="1417323"/>
            <a:ext cx="9130720" cy="4913574"/>
          </a:xfrm>
        </p:spPr>
        <p:txBody>
          <a:bodyPr/>
          <a:lstStyle/>
          <a:p>
            <a:r>
              <a:rPr lang="en-US" b="1" dirty="0">
                <a:latin typeface="Calibri" panose="020F0502020204030204" pitchFamily="34" charset="0"/>
              </a:rPr>
              <a:t>Illicit Discharge Detection and Elimination Compliance Issues</a:t>
            </a:r>
          </a:p>
          <a:p>
            <a:pPr marL="182880">
              <a:spcBef>
                <a:spcPts val="300"/>
              </a:spcBef>
            </a:pPr>
            <a:r>
              <a:rPr lang="en-US" sz="2000" dirty="0">
                <a:solidFill>
                  <a:srgbClr val="6F6F6F"/>
                </a:solidFill>
                <a:latin typeface="Calibri" panose="020F0502020204030204" pitchFamily="34" charset="0"/>
              </a:rPr>
              <a:t>Develop written IDDE program</a:t>
            </a:r>
          </a:p>
          <a:p>
            <a:pPr marL="182880">
              <a:spcBef>
                <a:spcPts val="300"/>
              </a:spcBef>
            </a:pPr>
            <a:r>
              <a:rPr lang="en-US" sz="2000" dirty="0">
                <a:solidFill>
                  <a:srgbClr val="6F6F6F"/>
                </a:solidFill>
                <a:latin typeface="Calibri" panose="020F0502020204030204" pitchFamily="34" charset="0"/>
              </a:rPr>
              <a:t>System mapping</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Interconnection mapping </a:t>
            </a:r>
          </a:p>
          <a:p>
            <a:pPr marL="1097280" lvl="1" indent="-274320">
              <a:spcBef>
                <a:spcPts val="0"/>
              </a:spcBef>
              <a:buClr>
                <a:srgbClr val="6F6F6F"/>
              </a:buClr>
              <a:buFont typeface="Arial" panose="020B0604020202020204" pitchFamily="34" charset="0"/>
              <a:buChar char="•"/>
            </a:pPr>
            <a:r>
              <a:rPr lang="en-US" sz="1600" dirty="0">
                <a:solidFill>
                  <a:srgbClr val="6F6F6F"/>
                </a:solidFill>
              </a:rPr>
              <a:t>w</a:t>
            </a:r>
            <a:r>
              <a:rPr lang="en-US" sz="1600" dirty="0">
                <a:solidFill>
                  <a:srgbClr val="6F6F6F"/>
                </a:solidFill>
                <a:latin typeface="Calibri" panose="020F0502020204030204" pitchFamily="34" charset="0"/>
              </a:rPr>
              <a:t>here your MS4 connects to neighboring municipalities, CTDOT, etc.</a:t>
            </a:r>
          </a:p>
          <a:p>
            <a:pPr marL="640080" indent="-274320">
              <a:spcBef>
                <a:spcPts val="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Systemwide mapping</a:t>
            </a:r>
          </a:p>
          <a:p>
            <a:pPr marL="182880">
              <a:spcBef>
                <a:spcPts val="300"/>
              </a:spcBef>
            </a:pPr>
            <a:r>
              <a:rPr lang="en-US" sz="2000" dirty="0">
                <a:solidFill>
                  <a:srgbClr val="6F6F6F"/>
                </a:solidFill>
                <a:latin typeface="Calibri" panose="020F0502020204030204" pitchFamily="34" charset="0"/>
              </a:rPr>
              <a:t>Complete dry weather screening</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Screening of all outfalls for signs of illicit discharges</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Outfall assessment based on results of screening</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Outfall priority ranking (exempt, low, high, problem)</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Catchment investigations based on priority</a:t>
            </a:r>
          </a:p>
          <a:p>
            <a:pPr marL="182880">
              <a:spcBef>
                <a:spcPts val="300"/>
              </a:spcBef>
            </a:pPr>
            <a:endParaRPr lang="en-US" sz="2000" dirty="0">
              <a:latin typeface="Calibri" panose="020F0502020204030204" pitchFamily="34" charset="0"/>
            </a:endParaRPr>
          </a:p>
        </p:txBody>
      </p:sp>
      <p:sp>
        <p:nvSpPr>
          <p:cNvPr id="4" name="Date Placeholder 3">
            <a:extLst>
              <a:ext uri="{FF2B5EF4-FFF2-40B4-BE49-F238E27FC236}">
                <a16:creationId xmlns:a16="http://schemas.microsoft.com/office/drawing/2014/main" id="{4853B837-CB1C-B046-68F3-34EB16759EA2}"/>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6C01FCB4-C1C3-EC02-77B7-8E7B5D4BB24F}"/>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DB2F363E-7A61-498B-6953-0827B603616F}"/>
              </a:ext>
            </a:extLst>
          </p:cNvPr>
          <p:cNvSpPr>
            <a:spLocks noGrp="1"/>
          </p:cNvSpPr>
          <p:nvPr>
            <p:ph type="sldNum" sz="quarter" idx="12"/>
          </p:nvPr>
        </p:nvSpPr>
        <p:spPr/>
        <p:txBody>
          <a:bodyPr/>
          <a:lstStyle/>
          <a:p>
            <a:fld id="{D57F1E4F-1CFF-5643-939E-217C01CDF565}" type="slidenum">
              <a:rPr lang="en-US" smtClean="0"/>
              <a:pPr/>
              <a:t>15</a:t>
            </a:fld>
            <a:endParaRPr lang="en-US" dirty="0"/>
          </a:p>
        </p:txBody>
      </p:sp>
      <p:grpSp>
        <p:nvGrpSpPr>
          <p:cNvPr id="12" name="Group 11">
            <a:extLst>
              <a:ext uri="{FF2B5EF4-FFF2-40B4-BE49-F238E27FC236}">
                <a16:creationId xmlns:a16="http://schemas.microsoft.com/office/drawing/2014/main" id="{14140AA8-AC5C-A9DA-C687-1B6A93A92B8C}"/>
              </a:ext>
            </a:extLst>
          </p:cNvPr>
          <p:cNvGrpSpPr>
            <a:grpSpLocks noGrp="1" noUngrp="1" noRot="1" noMove="1" noResize="1"/>
          </p:cNvGrpSpPr>
          <p:nvPr/>
        </p:nvGrpSpPr>
        <p:grpSpPr>
          <a:xfrm>
            <a:off x="9644449" y="4284601"/>
            <a:ext cx="2496064" cy="2232219"/>
            <a:chOff x="9644449" y="4284601"/>
            <a:chExt cx="2496064" cy="2232219"/>
          </a:xfrm>
        </p:grpSpPr>
        <p:sp>
          <p:nvSpPr>
            <p:cNvPr id="23" name="Rectangle: Rounded Corners 22">
              <a:extLst>
                <a:ext uri="{FF2B5EF4-FFF2-40B4-BE49-F238E27FC236}">
                  <a16:creationId xmlns:a16="http://schemas.microsoft.com/office/drawing/2014/main" id="{A6086464-4549-1D29-6086-F51AA582FED5}"/>
                </a:ext>
              </a:extLst>
            </p:cNvPr>
            <p:cNvSpPr>
              <a:spLocks noGrp="1" noRot="1" noMove="1" noResize="1" noEditPoints="1" noAdjustHandles="1" noChangeArrowheads="1" noChangeShapeType="1"/>
            </p:cNvSpPr>
            <p:nvPr/>
          </p:nvSpPr>
          <p:spPr>
            <a:xfrm>
              <a:off x="9644449" y="4284601"/>
              <a:ext cx="2306595" cy="1474574"/>
            </a:xfrm>
            <a:prstGeom prst="roundRect">
              <a:avLst>
                <a:gd name="adj" fmla="val 8740"/>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21FC75F-CE05-AA04-B9F0-109BB3DBEAF9}"/>
                </a:ext>
              </a:extLst>
            </p:cNvPr>
            <p:cNvSpPr>
              <a:spLocks noGrp="1" noRot="1" noMove="1" noResize="1" noEditPoints="1" noAdjustHandles="1" noChangeArrowheads="1" noChangeShapeType="1"/>
            </p:cNvSpPr>
            <p:nvPr/>
          </p:nvSpPr>
          <p:spPr>
            <a:xfrm>
              <a:off x="9644449" y="5594418"/>
              <a:ext cx="2306595" cy="790833"/>
            </a:xfrm>
            <a:prstGeom prst="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Illicit Discharge Detection </a:t>
              </a:r>
            </a:p>
            <a:p>
              <a:r>
                <a:rPr lang="en-US" sz="1600" b="1" dirty="0">
                  <a:latin typeface="Calibri" panose="020F0502020204030204" pitchFamily="34" charset="0"/>
                  <a:cs typeface="Calibri" panose="020F0502020204030204" pitchFamily="34" charset="0"/>
                </a:rPr>
                <a:t>&amp; Elimination</a:t>
              </a:r>
            </a:p>
          </p:txBody>
        </p:sp>
        <p:sp>
          <p:nvSpPr>
            <p:cNvPr id="25" name="Oval 24">
              <a:extLst>
                <a:ext uri="{FF2B5EF4-FFF2-40B4-BE49-F238E27FC236}">
                  <a16:creationId xmlns:a16="http://schemas.microsoft.com/office/drawing/2014/main" id="{B1C8E17D-A96E-585A-E2B8-9879837C32DB}"/>
                </a:ext>
              </a:extLst>
            </p:cNvPr>
            <p:cNvSpPr>
              <a:spLocks noGrp="1" noRot="1" noMove="1" noResize="1" noEditPoints="1" noAdjustHandles="1" noChangeArrowheads="1" noChangeShapeType="1"/>
            </p:cNvSpPr>
            <p:nvPr/>
          </p:nvSpPr>
          <p:spPr>
            <a:xfrm>
              <a:off x="11390869" y="5767176"/>
              <a:ext cx="749644" cy="749644"/>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 Rounded MT Bold" panose="020F0704030504030204" pitchFamily="34" charset="0"/>
                </a:rPr>
                <a:t>3</a:t>
              </a:r>
              <a:endParaRPr lang="en-US" sz="2000" b="1" dirty="0">
                <a:solidFill>
                  <a:srgbClr val="C00000"/>
                </a:solidFill>
                <a:latin typeface="Arial Rounded MT Bold" panose="020F0704030504030204" pitchFamily="34" charset="0"/>
              </a:endParaRPr>
            </a:p>
          </p:txBody>
        </p:sp>
        <p:pic>
          <p:nvPicPr>
            <p:cNvPr id="22" name="Graphic 21" descr="Magnifying glass with solid fill">
              <a:extLst>
                <a:ext uri="{FF2B5EF4-FFF2-40B4-BE49-F238E27FC236}">
                  <a16:creationId xmlns:a16="http://schemas.microsoft.com/office/drawing/2014/main" id="{990EEC21-5504-9F9D-16D7-85DA8CF69CE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flipH="1">
              <a:off x="10249106" y="4389812"/>
              <a:ext cx="1097280" cy="1097280"/>
            </a:xfrm>
            <a:prstGeom prst="rect">
              <a:avLst/>
            </a:prstGeom>
            <a:effectLst/>
          </p:spPr>
        </p:pic>
      </p:grpSp>
    </p:spTree>
    <p:extLst>
      <p:ext uri="{BB962C8B-B14F-4D97-AF65-F5344CB8AC3E}">
        <p14:creationId xmlns:p14="http://schemas.microsoft.com/office/powerpoint/2010/main" val="74407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D513-50E9-DE94-9D86-E5CADA963076}"/>
              </a:ext>
            </a:extLst>
          </p:cNvPr>
          <p:cNvSpPr>
            <a:spLocks noGrp="1"/>
          </p:cNvSpPr>
          <p:nvPr>
            <p:ph type="title"/>
          </p:nvPr>
        </p:nvSpPr>
        <p:spPr>
          <a:xfrm>
            <a:off x="381000" y="309464"/>
            <a:ext cx="9123405" cy="1062135"/>
          </a:xfrm>
        </p:spPr>
        <p:txBody>
          <a:bodyPr/>
          <a:lstStyle/>
          <a:p>
            <a:r>
              <a:rPr lang="en-US" dirty="0"/>
              <a:t>COMMON COMPLIANCE ISSUES</a:t>
            </a:r>
            <a:br>
              <a:rPr lang="en-US" dirty="0"/>
            </a:br>
            <a:r>
              <a:rPr lang="en-US" sz="2600" b="0" i="1" cap="none" dirty="0"/>
              <a:t>Impaired Waters Monitoring (other)</a:t>
            </a:r>
            <a:endParaRPr lang="en-US" sz="2600" b="0" i="1" dirty="0"/>
          </a:p>
        </p:txBody>
      </p:sp>
      <p:sp>
        <p:nvSpPr>
          <p:cNvPr id="3" name="Content Placeholder 2">
            <a:extLst>
              <a:ext uri="{FF2B5EF4-FFF2-40B4-BE49-F238E27FC236}">
                <a16:creationId xmlns:a16="http://schemas.microsoft.com/office/drawing/2014/main" id="{E510355A-F053-AE61-6295-CB7152D2F71B}"/>
              </a:ext>
            </a:extLst>
          </p:cNvPr>
          <p:cNvSpPr>
            <a:spLocks noGrp="1"/>
          </p:cNvSpPr>
          <p:nvPr>
            <p:ph idx="1"/>
          </p:nvPr>
        </p:nvSpPr>
        <p:spPr>
          <a:xfrm>
            <a:off x="381000" y="1417323"/>
            <a:ext cx="11439331" cy="4913574"/>
          </a:xfrm>
        </p:spPr>
        <p:txBody>
          <a:bodyPr vert="horz" lIns="0" tIns="0" rIns="0" bIns="0" rtlCol="0" anchor="t">
            <a:noAutofit/>
          </a:bodyPr>
          <a:lstStyle/>
          <a:p>
            <a:r>
              <a:rPr lang="en-US" b="1" dirty="0">
                <a:latin typeface="Calibri" panose="020F0502020204030204" pitchFamily="34" charset="0"/>
              </a:rPr>
              <a:t>Impaired Waters Monitoring Program Issues</a:t>
            </a:r>
          </a:p>
          <a:p>
            <a:pPr marL="182880">
              <a:spcBef>
                <a:spcPts val="300"/>
              </a:spcBef>
            </a:pPr>
            <a:r>
              <a:rPr lang="en-US" sz="2000" dirty="0">
                <a:latin typeface="Calibri" panose="020F0502020204030204" pitchFamily="34" charset="0"/>
              </a:rPr>
              <a:t>Identify impaired waterbodies within your municipality </a:t>
            </a:r>
          </a:p>
          <a:p>
            <a:pPr marL="640080" indent="-274320">
              <a:spcBef>
                <a:spcPts val="300"/>
              </a:spcBef>
              <a:buClr>
                <a:srgbClr val="6F6F6F"/>
              </a:buClr>
              <a:buFont typeface="Webdings" panose="05030102010509060703" pitchFamily="18" charset="2"/>
              <a:buChar char="ï"/>
            </a:pPr>
            <a:r>
              <a:rPr lang="en-US" sz="1800" dirty="0"/>
              <a:t>Reminder: the Integrated Water Quality Report (IWQR) </a:t>
            </a:r>
            <a:r>
              <a:rPr lang="en-US" sz="1800" dirty="0">
                <a:latin typeface="Calibri" panose="020F0502020204030204" pitchFamily="34" charset="0"/>
              </a:rPr>
              <a:t>is updated every two years</a:t>
            </a:r>
          </a:p>
          <a:p>
            <a:pPr marL="182880">
              <a:spcBef>
                <a:spcPts val="300"/>
              </a:spcBef>
            </a:pPr>
            <a:r>
              <a:rPr lang="en-US" sz="2000" dirty="0">
                <a:latin typeface="Calibri" panose="020F0502020204030204" pitchFamily="34" charset="0"/>
              </a:rPr>
              <a:t>Identify outfalls which discharge </a:t>
            </a:r>
            <a:r>
              <a:rPr lang="en-US" sz="2000" u="sng" dirty="0">
                <a:latin typeface="Calibri" panose="020F0502020204030204" pitchFamily="34" charset="0"/>
              </a:rPr>
              <a:t>directly</a:t>
            </a:r>
            <a:r>
              <a:rPr lang="en-US" sz="2000" dirty="0">
                <a:latin typeface="Calibri" panose="020F0502020204030204" pitchFamily="34" charset="0"/>
              </a:rPr>
              <a:t> to impaired waters</a:t>
            </a:r>
          </a:p>
          <a:p>
            <a:pPr marL="640080" lvl="1" indent="-274320">
              <a:buClr>
                <a:srgbClr val="6F6F6F"/>
              </a:buClr>
              <a:buFont typeface="Webdings" panose="05030102010509060703" pitchFamily="18" charset="2"/>
              <a:buChar char="ï"/>
            </a:pPr>
            <a:r>
              <a:rPr lang="en-US" sz="1800" dirty="0"/>
              <a:t>Outfalls discharging into an interconnected system (such as DOT’s) and then into the impaired waterbody are </a:t>
            </a:r>
            <a:r>
              <a:rPr lang="en-US" sz="1800" u="sng" dirty="0"/>
              <a:t>not</a:t>
            </a:r>
            <a:r>
              <a:rPr lang="en-US" sz="1800" dirty="0"/>
              <a:t> the responsibility of the municipality </a:t>
            </a:r>
            <a:r>
              <a:rPr lang="en-US" sz="1800" i="1" dirty="0"/>
              <a:t>so long as the interconnection is documented</a:t>
            </a:r>
            <a:endParaRPr lang="en-US" sz="1800" i="1" dirty="0">
              <a:latin typeface="Calibri" panose="020F0502020204030204" pitchFamily="34" charset="0"/>
            </a:endParaRPr>
          </a:p>
          <a:p>
            <a:pPr marL="182880">
              <a:spcBef>
                <a:spcPts val="300"/>
              </a:spcBef>
            </a:pPr>
            <a:r>
              <a:rPr lang="en-US" sz="2000" dirty="0">
                <a:latin typeface="Calibri" panose="020F0502020204030204" pitchFamily="34" charset="0"/>
              </a:rPr>
              <a:t>Perform wet weather screening for all outfalls which discharge to impaired waters</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Screen all outfalls discharging to impaired waters by July 2022</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“Who performs screening?”</a:t>
            </a:r>
          </a:p>
          <a:p>
            <a:pPr marL="640080" lvl="2" indent="-274320">
              <a:buClr>
                <a:srgbClr val="6F6F6F"/>
              </a:buClr>
              <a:buFont typeface="Webdings" panose="05030102010509060703" pitchFamily="18" charset="2"/>
              <a:buChar char="ï"/>
            </a:pPr>
            <a:r>
              <a:rPr lang="en-US" dirty="0">
                <a:latin typeface="Calibri" panose="020F0502020204030204" pitchFamily="34" charset="0"/>
              </a:rPr>
              <a:t>Timing of sampling </a:t>
            </a:r>
          </a:p>
          <a:p>
            <a:pPr marL="1097280" lvl="3" indent="-274320">
              <a:buClr>
                <a:srgbClr val="6F6F6F"/>
              </a:buClr>
              <a:buFont typeface="Arial" panose="020B0604020202020204" pitchFamily="34" charset="0"/>
              <a:buChar char="•"/>
            </a:pPr>
            <a:r>
              <a:rPr lang="en-US" dirty="0"/>
              <a:t>E</a:t>
            </a:r>
            <a:r>
              <a:rPr lang="en-US" dirty="0">
                <a:latin typeface="Calibri" panose="020F0502020204030204" pitchFamily="34" charset="0"/>
              </a:rPr>
              <a:t>specially bacteria samples</a:t>
            </a:r>
          </a:p>
          <a:p>
            <a:pPr marL="182880">
              <a:spcBef>
                <a:spcPts val="300"/>
              </a:spcBef>
              <a:buClr>
                <a:srgbClr val="6F6F6F"/>
              </a:buClr>
            </a:pPr>
            <a:r>
              <a:rPr lang="en-US" sz="2000" dirty="0">
                <a:latin typeface="Calibri" panose="020F0502020204030204" pitchFamily="34" charset="0"/>
              </a:rPr>
              <a:t>Follow-up investigations for results exceeding permit thresholds</a:t>
            </a:r>
          </a:p>
        </p:txBody>
      </p:sp>
      <p:sp>
        <p:nvSpPr>
          <p:cNvPr id="4" name="Date Placeholder 3">
            <a:extLst>
              <a:ext uri="{FF2B5EF4-FFF2-40B4-BE49-F238E27FC236}">
                <a16:creationId xmlns:a16="http://schemas.microsoft.com/office/drawing/2014/main" id="{39EFECD3-031F-B626-28BA-FBC33E9CD3D2}"/>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7648D458-C4B7-7C5C-1280-197DCB264426}"/>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67DE23C5-8B03-1D1A-D91B-DA3A208802EB}"/>
              </a:ext>
            </a:extLst>
          </p:cNvPr>
          <p:cNvSpPr>
            <a:spLocks noGrp="1"/>
          </p:cNvSpPr>
          <p:nvPr>
            <p:ph type="sldNum" sz="quarter" idx="12"/>
          </p:nvPr>
        </p:nvSpPr>
        <p:spPr/>
        <p:txBody>
          <a:bodyPr/>
          <a:lstStyle/>
          <a:p>
            <a:fld id="{D57F1E4F-1CFF-5643-939E-217C01CDF565}" type="slidenum">
              <a:rPr lang="en-US" smtClean="0"/>
              <a:pPr/>
              <a:t>16</a:t>
            </a:fld>
            <a:endParaRPr lang="en-US" dirty="0"/>
          </a:p>
        </p:txBody>
      </p:sp>
      <p:grpSp>
        <p:nvGrpSpPr>
          <p:cNvPr id="18" name="Group 17">
            <a:extLst>
              <a:ext uri="{FF2B5EF4-FFF2-40B4-BE49-F238E27FC236}">
                <a16:creationId xmlns:a16="http://schemas.microsoft.com/office/drawing/2014/main" id="{05D9112F-6506-0ECA-3A21-58E9F613CFA6}"/>
              </a:ext>
            </a:extLst>
          </p:cNvPr>
          <p:cNvGrpSpPr>
            <a:grpSpLocks noGrp="1" noUngrp="1" noRot="1" noMove="1" noResize="1"/>
          </p:cNvGrpSpPr>
          <p:nvPr/>
        </p:nvGrpSpPr>
        <p:grpSpPr>
          <a:xfrm>
            <a:off x="9644448" y="4284601"/>
            <a:ext cx="2306595" cy="2112872"/>
            <a:chOff x="9644448" y="4296823"/>
            <a:chExt cx="2306595" cy="2100650"/>
          </a:xfrm>
        </p:grpSpPr>
        <p:grpSp>
          <p:nvGrpSpPr>
            <p:cNvPr id="19" name="Group 18">
              <a:extLst>
                <a:ext uri="{FF2B5EF4-FFF2-40B4-BE49-F238E27FC236}">
                  <a16:creationId xmlns:a16="http://schemas.microsoft.com/office/drawing/2014/main" id="{5559FD9E-4E45-E819-2356-90C8A281F5D8}"/>
                </a:ext>
              </a:extLst>
            </p:cNvPr>
            <p:cNvGrpSpPr>
              <a:grpSpLocks noGrp="1" noUngrp="1" noRot="1" noMove="1" noResize="1"/>
            </p:cNvGrpSpPr>
            <p:nvPr/>
          </p:nvGrpSpPr>
          <p:grpSpPr>
            <a:xfrm>
              <a:off x="9644448" y="4296823"/>
              <a:ext cx="2306595" cy="2100650"/>
              <a:chOff x="5733535" y="4168345"/>
              <a:chExt cx="2306595" cy="2100650"/>
            </a:xfrm>
            <a:effectLst/>
          </p:grpSpPr>
          <p:sp>
            <p:nvSpPr>
              <p:cNvPr id="21" name="Rectangle: Rounded Corners 20">
                <a:extLst>
                  <a:ext uri="{FF2B5EF4-FFF2-40B4-BE49-F238E27FC236}">
                    <a16:creationId xmlns:a16="http://schemas.microsoft.com/office/drawing/2014/main" id="{DA9C3C0C-783E-D4A2-E676-F4463CFF056A}"/>
                  </a:ext>
                </a:extLst>
              </p:cNvPr>
              <p:cNvSpPr>
                <a:spLocks noGrp="1" noRot="1" noMove="1" noResize="1" noEditPoints="1" noAdjustHandles="1" noChangeArrowheads="1" noChangeShapeType="1"/>
              </p:cNvSpPr>
              <p:nvPr/>
            </p:nvSpPr>
            <p:spPr>
              <a:xfrm>
                <a:off x="5733535" y="4168345"/>
                <a:ext cx="2306595" cy="1474574"/>
              </a:xfrm>
              <a:prstGeom prst="roundRect">
                <a:avLst>
                  <a:gd name="adj" fmla="val 874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06F68BD-DCD8-C8B5-0441-4979E92EF468}"/>
                  </a:ext>
                </a:extLst>
              </p:cNvPr>
              <p:cNvSpPr>
                <a:spLocks noGrp="1" noRot="1" noMove="1" noResize="1" noEditPoints="1" noAdjustHandles="1" noChangeArrowheads="1" noChangeShapeType="1"/>
              </p:cNvSpPr>
              <p:nvPr/>
            </p:nvSpPr>
            <p:spPr>
              <a:xfrm>
                <a:off x="5733535" y="5478162"/>
                <a:ext cx="2306595" cy="79083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Impaired Waters Monitoring</a:t>
                </a:r>
              </a:p>
            </p:txBody>
          </p:sp>
        </p:grpSp>
        <p:pic>
          <p:nvPicPr>
            <p:cNvPr id="20" name="Graphic 19" descr="Wave with solid fill">
              <a:extLst>
                <a:ext uri="{FF2B5EF4-FFF2-40B4-BE49-F238E27FC236}">
                  <a16:creationId xmlns:a16="http://schemas.microsoft.com/office/drawing/2014/main" id="{0CABC9E5-F5B3-BAE6-B8AF-33A39346838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0204623" y="4439750"/>
              <a:ext cx="1188720" cy="1188720"/>
            </a:xfrm>
            <a:prstGeom prst="rect">
              <a:avLst/>
            </a:prstGeom>
            <a:effectLst/>
          </p:spPr>
        </p:pic>
      </p:grpSp>
    </p:spTree>
    <p:extLst>
      <p:ext uri="{BB962C8B-B14F-4D97-AF65-F5344CB8AC3E}">
        <p14:creationId xmlns:p14="http://schemas.microsoft.com/office/powerpoint/2010/main" val="155044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D513-50E9-DE94-9D86-E5CADA963076}"/>
              </a:ext>
            </a:extLst>
          </p:cNvPr>
          <p:cNvSpPr>
            <a:spLocks noGrp="1"/>
          </p:cNvSpPr>
          <p:nvPr>
            <p:ph type="title"/>
          </p:nvPr>
        </p:nvSpPr>
        <p:spPr/>
        <p:txBody>
          <a:bodyPr/>
          <a:lstStyle/>
          <a:p>
            <a:r>
              <a:rPr lang="en-US" dirty="0"/>
              <a:t>COMMON COMPLIANCE ISSUES</a:t>
            </a:r>
            <a:br>
              <a:rPr lang="en-US" dirty="0"/>
            </a:br>
            <a:r>
              <a:rPr lang="en-US" sz="2600" b="0" i="1" cap="none" dirty="0"/>
              <a:t>Annual Reports </a:t>
            </a:r>
            <a:r>
              <a:rPr lang="en-US" sz="2600" b="0" i="1" dirty="0"/>
              <a:t>(</a:t>
            </a:r>
            <a:r>
              <a:rPr lang="en-US" sz="2600" b="0" i="1" cap="none" dirty="0"/>
              <a:t>general</a:t>
            </a:r>
            <a:r>
              <a:rPr lang="en-US" sz="2600" b="0" i="1" dirty="0"/>
              <a:t>)</a:t>
            </a:r>
          </a:p>
        </p:txBody>
      </p:sp>
      <p:sp>
        <p:nvSpPr>
          <p:cNvPr id="3" name="Content Placeholder 2">
            <a:extLst>
              <a:ext uri="{FF2B5EF4-FFF2-40B4-BE49-F238E27FC236}">
                <a16:creationId xmlns:a16="http://schemas.microsoft.com/office/drawing/2014/main" id="{E510355A-F053-AE61-6295-CB7152D2F71B}"/>
              </a:ext>
            </a:extLst>
          </p:cNvPr>
          <p:cNvSpPr>
            <a:spLocks noGrp="1"/>
          </p:cNvSpPr>
          <p:nvPr>
            <p:ph idx="1"/>
          </p:nvPr>
        </p:nvSpPr>
        <p:spPr/>
        <p:txBody>
          <a:bodyPr vert="horz" lIns="0" tIns="0" rIns="0" bIns="0" rtlCol="0" anchor="t">
            <a:noAutofit/>
          </a:bodyPr>
          <a:lstStyle/>
          <a:p>
            <a:r>
              <a:rPr lang="en-US" b="1" dirty="0">
                <a:latin typeface="Calibri" panose="020F0502020204030204" pitchFamily="34" charset="0"/>
              </a:rPr>
              <a:t>Permittees are required to submit a report detailing their compliance efforts over the past year.</a:t>
            </a:r>
          </a:p>
          <a:p>
            <a:pPr marL="182880">
              <a:spcBef>
                <a:spcPts val="300"/>
              </a:spcBef>
              <a:buClr>
                <a:srgbClr val="6F6F6F"/>
              </a:buClr>
            </a:pPr>
            <a:r>
              <a:rPr lang="en-US" sz="2000" dirty="0">
                <a:latin typeface="Calibri"/>
                <a:cs typeface="Calibri"/>
              </a:rPr>
              <a:t>Reports are due </a:t>
            </a:r>
            <a:r>
              <a:rPr lang="en-US" sz="2000" u="sng" dirty="0">
                <a:latin typeface="Calibri"/>
                <a:cs typeface="Calibri"/>
              </a:rPr>
              <a:t>April 1</a:t>
            </a:r>
            <a:r>
              <a:rPr lang="en-US" sz="2000" dirty="0">
                <a:latin typeface="Calibri"/>
                <a:cs typeface="Calibri"/>
              </a:rPr>
              <a:t> each year and must be available for public comment for 30 days prior to submittal.</a:t>
            </a:r>
          </a:p>
          <a:p>
            <a:pPr marL="651510" indent="-285750">
              <a:spcBef>
                <a:spcPts val="300"/>
              </a:spcBef>
              <a:buClr>
                <a:srgbClr val="6F6F6F"/>
              </a:buClr>
              <a:buFont typeface="Webdings" panose="05030102010509060703" pitchFamily="18" charset="2"/>
              <a:buChar char="ï"/>
            </a:pPr>
            <a:r>
              <a:rPr lang="en-US" sz="1800" dirty="0">
                <a:latin typeface="Calibri" panose="020F0502020204030204" pitchFamily="34" charset="0"/>
              </a:rPr>
              <a:t>Annual Report Templates are available on the Stormwater webpage for both New and Existing permittees</a:t>
            </a:r>
          </a:p>
          <a:p>
            <a:r>
              <a:rPr lang="en-US" b="1" dirty="0">
                <a:latin typeface="Calibri" panose="020F0502020204030204" pitchFamily="34" charset="0"/>
              </a:rPr>
              <a:t>A detailed annual report is a good annual report!</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Re-read the permit and your Stormwater Management Plan (SMP)!</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Compare the permit requirements with the timelines you laid out in your SMP!</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Compare what you’ve done over the past year with your SMP!</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Explain discrepancies!</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Include lots of detail!</a:t>
            </a:r>
          </a:p>
          <a:p>
            <a:pPr>
              <a:buClr>
                <a:srgbClr val="6F6F6F"/>
              </a:buClr>
            </a:pPr>
            <a:r>
              <a:rPr lang="en-US" b="1" dirty="0">
                <a:latin typeface="Calibri" panose="020F0502020204030204" pitchFamily="34" charset="0"/>
              </a:rPr>
              <a:t>Annual Reports must be signed by a chief elected official or principal executive officer, as well as the person who prepared it. </a:t>
            </a:r>
          </a:p>
        </p:txBody>
      </p:sp>
      <p:sp>
        <p:nvSpPr>
          <p:cNvPr id="4" name="Date Placeholder 3">
            <a:extLst>
              <a:ext uri="{FF2B5EF4-FFF2-40B4-BE49-F238E27FC236}">
                <a16:creationId xmlns:a16="http://schemas.microsoft.com/office/drawing/2014/main" id="{39EFECD3-031F-B626-28BA-FBC33E9CD3D2}"/>
              </a:ext>
            </a:extLst>
          </p:cNvPr>
          <p:cNvSpPr>
            <a:spLocks noGrp="1"/>
          </p:cNvSpPr>
          <p:nvPr>
            <p:ph type="dt" sz="half" idx="10"/>
          </p:nvPr>
        </p:nvSpPr>
        <p:spPr/>
        <p:txBody>
          <a:bodyPr/>
          <a:lstStyle/>
          <a:p>
            <a:r>
              <a:rPr lang="en-US" dirty="0"/>
              <a:t>10/19/2023</a:t>
            </a:r>
          </a:p>
        </p:txBody>
      </p:sp>
      <p:sp>
        <p:nvSpPr>
          <p:cNvPr id="6" name="Slide Number Placeholder 5">
            <a:extLst>
              <a:ext uri="{FF2B5EF4-FFF2-40B4-BE49-F238E27FC236}">
                <a16:creationId xmlns:a16="http://schemas.microsoft.com/office/drawing/2014/main" id="{67DE23C5-8B03-1D1A-D91B-DA3A208802EB}"/>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Footer Placeholder 4">
            <a:extLst>
              <a:ext uri="{FF2B5EF4-FFF2-40B4-BE49-F238E27FC236}">
                <a16:creationId xmlns:a16="http://schemas.microsoft.com/office/drawing/2014/main" id="{7648D458-C4B7-7C5C-1280-197DCB264426}"/>
              </a:ext>
            </a:extLst>
          </p:cNvPr>
          <p:cNvSpPr>
            <a:spLocks noGrp="1"/>
          </p:cNvSpPr>
          <p:nvPr>
            <p:ph type="ftr" sz="quarter" idx="11"/>
          </p:nvPr>
        </p:nvSpPr>
        <p:spPr/>
        <p:txBody>
          <a:bodyPr/>
          <a:lstStyle/>
          <a:p>
            <a:r>
              <a:rPr lang="en-US" dirty="0"/>
              <a:t>Connecticut Department of Energy &amp; Environmental Protection</a:t>
            </a:r>
          </a:p>
        </p:txBody>
      </p:sp>
    </p:spTree>
    <p:extLst>
      <p:ext uri="{BB962C8B-B14F-4D97-AF65-F5344CB8AC3E}">
        <p14:creationId xmlns:p14="http://schemas.microsoft.com/office/powerpoint/2010/main" val="263649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4E3A-AE68-C0E5-6714-E7398EE1E91A}"/>
              </a:ext>
            </a:extLst>
          </p:cNvPr>
          <p:cNvSpPr>
            <a:spLocks noGrp="1"/>
          </p:cNvSpPr>
          <p:nvPr>
            <p:ph type="title"/>
          </p:nvPr>
        </p:nvSpPr>
        <p:spPr/>
        <p:txBody>
          <a:bodyPr/>
          <a:lstStyle/>
          <a:p>
            <a:r>
              <a:rPr lang="en-US" dirty="0"/>
              <a:t>Determining MS4 Compliance</a:t>
            </a:r>
          </a:p>
        </p:txBody>
      </p:sp>
      <p:sp>
        <p:nvSpPr>
          <p:cNvPr id="3" name="Content Placeholder 2">
            <a:extLst>
              <a:ext uri="{FF2B5EF4-FFF2-40B4-BE49-F238E27FC236}">
                <a16:creationId xmlns:a16="http://schemas.microsoft.com/office/drawing/2014/main" id="{8EC921AD-4F4A-56E6-DE89-4CA4D4EAC516}"/>
              </a:ext>
            </a:extLst>
          </p:cNvPr>
          <p:cNvSpPr>
            <a:spLocks noGrp="1"/>
          </p:cNvSpPr>
          <p:nvPr>
            <p:ph idx="1"/>
          </p:nvPr>
        </p:nvSpPr>
        <p:spPr/>
        <p:txBody>
          <a:bodyPr vert="horz" lIns="0" tIns="0" rIns="0" bIns="0" rtlCol="0" anchor="t">
            <a:noAutofit/>
          </a:bodyPr>
          <a:lstStyle/>
          <a:p>
            <a:r>
              <a:rPr lang="en-US" b="1" dirty="0">
                <a:latin typeface="Calibri"/>
                <a:cs typeface="Calibri"/>
              </a:rPr>
              <a:t>Compliance is primarily determined through Annual Reports and inspections.</a:t>
            </a:r>
          </a:p>
          <a:p>
            <a:pPr marL="182880" lvl="1" indent="0">
              <a:buNone/>
            </a:pPr>
            <a:r>
              <a:rPr lang="en-US" dirty="0">
                <a:latin typeface="Calibri" panose="020F0502020204030204" pitchFamily="34" charset="0"/>
              </a:rPr>
              <a:t>Annual Reports</a:t>
            </a:r>
          </a:p>
          <a:p>
            <a:pPr marL="640080" lvl="1" indent="-274320">
              <a:buClr>
                <a:srgbClr val="6F6F6F"/>
              </a:buClr>
              <a:buFont typeface="Webdings" panose="05030102010509060703" pitchFamily="18" charset="2"/>
              <a:buChar char="ï"/>
            </a:pPr>
            <a:r>
              <a:rPr lang="en-US" sz="1800" dirty="0">
                <a:latin typeface="Calibri" panose="020F0502020204030204" pitchFamily="34" charset="0"/>
              </a:rPr>
              <a:t>Annual Reports are very useful for documenting what has been accomplished each year and permit term, both for individual permittees and to understand overall compliance of all MS4 permittees.</a:t>
            </a:r>
          </a:p>
          <a:p>
            <a:pPr marL="182880" lvl="1" indent="0">
              <a:spcBef>
                <a:spcPts val="600"/>
              </a:spcBef>
              <a:buNone/>
            </a:pPr>
            <a:r>
              <a:rPr lang="en-US" dirty="0">
                <a:latin typeface="Calibri"/>
                <a:cs typeface="Calibri"/>
              </a:rPr>
              <a:t>Inspections</a:t>
            </a:r>
          </a:p>
          <a:p>
            <a:pPr marL="640080" lvl="1" indent="-274320">
              <a:buClr>
                <a:srgbClr val="6F6F6F"/>
              </a:buClr>
              <a:buFont typeface="Webdings" panose="05030102010509060703" pitchFamily="18" charset="2"/>
              <a:buChar char="ï"/>
            </a:pPr>
            <a:r>
              <a:rPr lang="en-US" sz="1800" dirty="0">
                <a:latin typeface="Calibri" panose="020F0502020204030204" pitchFamily="34" charset="0"/>
              </a:rPr>
              <a:t>In-person inspections provide much more insight into individual permit compliance.</a:t>
            </a:r>
          </a:p>
          <a:p>
            <a:pPr marL="640080" lvl="1" indent="-274320">
              <a:buClr>
                <a:srgbClr val="6F6F6F"/>
              </a:buClr>
              <a:buFont typeface="Webdings" panose="05030102010509060703" pitchFamily="18" charset="2"/>
              <a:buChar char="ï"/>
            </a:pPr>
            <a:r>
              <a:rPr lang="en-US" sz="1800" dirty="0">
                <a:latin typeface="Calibri" panose="020F0502020204030204" pitchFamily="34" charset="0"/>
              </a:rPr>
              <a:t>DEEP aims to inspect every MS4 permittee about once a permit term.</a:t>
            </a:r>
          </a:p>
          <a:p>
            <a:pPr marL="1097280" lvl="1" indent="-274320">
              <a:buClr>
                <a:srgbClr val="6F6F6F"/>
              </a:buClr>
              <a:buFont typeface="Arial" panose="020B0604020202020204" pitchFamily="34" charset="0"/>
              <a:buChar char="•"/>
            </a:pPr>
            <a:r>
              <a:rPr lang="en-US" sz="1600" dirty="0">
                <a:latin typeface="Calibri" panose="020F0502020204030204" pitchFamily="34" charset="0"/>
              </a:rPr>
              <a:t>Inspections are decided randomly</a:t>
            </a:r>
          </a:p>
          <a:p>
            <a:pPr marL="1097280" lvl="1" indent="-274320">
              <a:buClr>
                <a:srgbClr val="6F6F6F"/>
              </a:buClr>
              <a:buFont typeface="Arial" panose="020B0604020202020204" pitchFamily="34" charset="0"/>
              <a:buChar char="•"/>
            </a:pPr>
            <a:r>
              <a:rPr lang="en-US" sz="1600" dirty="0">
                <a:latin typeface="Calibri" panose="020F0502020204030204" pitchFamily="34" charset="0"/>
              </a:rPr>
              <a:t>Inspectors will contact you ahead of time to set up a meeting time and place</a:t>
            </a:r>
          </a:p>
          <a:p>
            <a:pPr marL="1097280" lvl="1" indent="-274320">
              <a:buClr>
                <a:srgbClr val="6F6F6F"/>
              </a:buClr>
              <a:buFont typeface="Arial" panose="020B0604020202020204" pitchFamily="34" charset="0"/>
              <a:buChar char="•"/>
            </a:pPr>
            <a:r>
              <a:rPr lang="en-US" sz="1600" dirty="0">
                <a:latin typeface="Calibri" panose="020F0502020204030204" pitchFamily="34" charset="0"/>
              </a:rPr>
              <a:t>Expect the MS4 inspection to take about half a workday</a:t>
            </a:r>
          </a:p>
        </p:txBody>
      </p:sp>
      <p:sp>
        <p:nvSpPr>
          <p:cNvPr id="4" name="Date Placeholder 3">
            <a:extLst>
              <a:ext uri="{FF2B5EF4-FFF2-40B4-BE49-F238E27FC236}">
                <a16:creationId xmlns:a16="http://schemas.microsoft.com/office/drawing/2014/main" id="{1233AEA3-723B-936F-82DB-C8784D5C87EB}"/>
              </a:ext>
            </a:extLst>
          </p:cNvPr>
          <p:cNvSpPr>
            <a:spLocks noGrp="1"/>
          </p:cNvSpPr>
          <p:nvPr>
            <p:ph type="dt" sz="half" idx="10"/>
          </p:nvPr>
        </p:nvSpPr>
        <p:spPr/>
        <p:txBody>
          <a:bodyPr/>
          <a:lstStyle/>
          <a:p>
            <a:r>
              <a:rPr lang="en-US" dirty="0"/>
              <a:t>10/19/2023</a:t>
            </a:r>
          </a:p>
        </p:txBody>
      </p:sp>
      <p:sp>
        <p:nvSpPr>
          <p:cNvPr id="5" name="Slide Number Placeholder 4">
            <a:extLst>
              <a:ext uri="{FF2B5EF4-FFF2-40B4-BE49-F238E27FC236}">
                <a16:creationId xmlns:a16="http://schemas.microsoft.com/office/drawing/2014/main" id="{41DA284D-80C3-2508-DC14-9003BBB7705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Footer Placeholder 5">
            <a:extLst>
              <a:ext uri="{FF2B5EF4-FFF2-40B4-BE49-F238E27FC236}">
                <a16:creationId xmlns:a16="http://schemas.microsoft.com/office/drawing/2014/main" id="{BEDAE9A4-4AE2-814D-0D00-BDE253E380FE}"/>
              </a:ext>
            </a:extLst>
          </p:cNvPr>
          <p:cNvSpPr>
            <a:spLocks noGrp="1"/>
          </p:cNvSpPr>
          <p:nvPr>
            <p:ph type="ftr" sz="quarter" idx="11"/>
          </p:nvPr>
        </p:nvSpPr>
        <p:spPr/>
        <p:txBody>
          <a:bodyPr/>
          <a:lstStyle/>
          <a:p>
            <a:r>
              <a:rPr lang="en-US" dirty="0"/>
              <a:t>Connecticut Department of Energy &amp; Environmental Protection</a:t>
            </a:r>
          </a:p>
        </p:txBody>
      </p:sp>
    </p:spTree>
    <p:extLst>
      <p:ext uri="{BB962C8B-B14F-4D97-AF65-F5344CB8AC3E}">
        <p14:creationId xmlns:p14="http://schemas.microsoft.com/office/powerpoint/2010/main" val="274484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FAEA-400C-0B46-5209-FF0949F799A6}"/>
              </a:ext>
            </a:extLst>
          </p:cNvPr>
          <p:cNvSpPr>
            <a:spLocks noGrp="1"/>
          </p:cNvSpPr>
          <p:nvPr>
            <p:ph type="title"/>
          </p:nvPr>
        </p:nvSpPr>
        <p:spPr/>
        <p:txBody>
          <a:bodyPr/>
          <a:lstStyle/>
          <a:p>
            <a:r>
              <a:rPr lang="en-US" dirty="0"/>
              <a:t>Updates to the MS4 Permit</a:t>
            </a:r>
          </a:p>
        </p:txBody>
      </p:sp>
      <p:sp>
        <p:nvSpPr>
          <p:cNvPr id="3" name="Content Placeholder 2">
            <a:extLst>
              <a:ext uri="{FF2B5EF4-FFF2-40B4-BE49-F238E27FC236}">
                <a16:creationId xmlns:a16="http://schemas.microsoft.com/office/drawing/2014/main" id="{FC766122-BA36-1BF1-E1ED-FA3B44A1601C}"/>
              </a:ext>
            </a:extLst>
          </p:cNvPr>
          <p:cNvSpPr>
            <a:spLocks noGrp="1"/>
          </p:cNvSpPr>
          <p:nvPr>
            <p:ph idx="1"/>
          </p:nvPr>
        </p:nvSpPr>
        <p:spPr/>
        <p:txBody>
          <a:bodyPr vert="horz" lIns="0" tIns="0" rIns="0" bIns="0" rtlCol="0" anchor="t">
            <a:noAutofit/>
          </a:bodyPr>
          <a:lstStyle/>
          <a:p>
            <a:r>
              <a:rPr lang="en-US" b="1" dirty="0">
                <a:latin typeface="Calibri"/>
                <a:cs typeface="Calibri"/>
              </a:rPr>
              <a:t>The permit is back in effect!</a:t>
            </a:r>
          </a:p>
          <a:p>
            <a:pPr marL="640080" indent="-274320">
              <a:spcBef>
                <a:spcPts val="300"/>
              </a:spcBef>
              <a:buClr>
                <a:srgbClr val="6F6F6F"/>
              </a:buClr>
              <a:buFont typeface="Webdings" panose="05030102010509060703" pitchFamily="18" charset="2"/>
              <a:buChar char="ï"/>
            </a:pPr>
            <a:r>
              <a:rPr lang="en-US" sz="1800" dirty="0">
                <a:latin typeface="Calibri"/>
                <a:cs typeface="Calibri"/>
              </a:rPr>
              <a:t>Reissued with no modifications until September 30, 2025</a:t>
            </a:r>
          </a:p>
          <a:p>
            <a:pPr marL="640080" indent="-274320">
              <a:spcBef>
                <a:spcPts val="300"/>
              </a:spcBef>
              <a:buClr>
                <a:srgbClr val="6F6F6F"/>
              </a:buClr>
              <a:buFont typeface="Webdings" panose="05030102010509060703" pitchFamily="18" charset="2"/>
              <a:buChar char="ï"/>
            </a:pPr>
            <a:r>
              <a:rPr lang="en-US" sz="1800" dirty="0">
                <a:latin typeface="Calibri"/>
                <a:cs typeface="Calibri"/>
              </a:rPr>
              <a:t>Annual Reports due April 1st, 2024</a:t>
            </a:r>
            <a:endParaRPr lang="en-US" sz="1800" dirty="0">
              <a:latin typeface="Calibri" panose="020F0502020204030204" pitchFamily="34" charset="0"/>
            </a:endParaRPr>
          </a:p>
          <a:p>
            <a:r>
              <a:rPr lang="en-US" b="1" dirty="0">
                <a:latin typeface="Calibri"/>
                <a:cs typeface="Calibri"/>
              </a:rPr>
              <a:t>DEEP wants your feedback!</a:t>
            </a:r>
          </a:p>
          <a:p>
            <a:pPr marL="182880">
              <a:spcBef>
                <a:spcPts val="300"/>
              </a:spcBef>
            </a:pPr>
            <a:r>
              <a:rPr lang="en-US" sz="2000" dirty="0">
                <a:latin typeface="Calibri"/>
                <a:cs typeface="Calibri"/>
              </a:rPr>
              <a:t>DEEP Staff are actively working on modifications to the permit. </a:t>
            </a:r>
            <a:endParaRPr lang="en-US" sz="2000" dirty="0">
              <a:latin typeface="Calibri" panose="020F0502020204030204" pitchFamily="34" charset="0"/>
            </a:endParaRPr>
          </a:p>
          <a:p>
            <a:pPr marL="182880">
              <a:spcBef>
                <a:spcPts val="300"/>
              </a:spcBef>
            </a:pPr>
            <a:r>
              <a:rPr lang="en-US" sz="2000" dirty="0">
                <a:latin typeface="Calibri"/>
                <a:cs typeface="Calibri"/>
              </a:rPr>
              <a:t>To better understand the current state of the MS4 permit, DEEP will be holding a </a:t>
            </a:r>
            <a:r>
              <a:rPr lang="en-US" sz="2000" u="sng" dirty="0">
                <a:latin typeface="Calibri"/>
                <a:cs typeface="Calibri"/>
              </a:rPr>
              <a:t>Listening Session</a:t>
            </a:r>
            <a:r>
              <a:rPr lang="en-US" sz="2000" dirty="0">
                <a:latin typeface="Calibri"/>
                <a:cs typeface="Calibri"/>
              </a:rPr>
              <a:t> for permittees, shareholders, and members of the public.</a:t>
            </a:r>
          </a:p>
          <a:p>
            <a:pPr marL="640080" indent="-274320">
              <a:spcBef>
                <a:spcPts val="300"/>
              </a:spcBef>
              <a:buClr>
                <a:srgbClr val="6F6F6F"/>
              </a:buClr>
              <a:buFont typeface="Webdings" panose="05030102010509060703" pitchFamily="18" charset="2"/>
              <a:buChar char="ï"/>
            </a:pPr>
            <a:r>
              <a:rPr lang="en-US" sz="1800" dirty="0">
                <a:latin typeface="Calibri"/>
                <a:cs typeface="Calibri"/>
              </a:rPr>
              <a:t>Provides a venue to voice comments and concerns about the current permit and speak to what you would like to see in the modified permit</a:t>
            </a:r>
          </a:p>
          <a:p>
            <a:pPr marL="640080" indent="-274320">
              <a:spcBef>
                <a:spcPts val="300"/>
              </a:spcBef>
              <a:buClr>
                <a:srgbClr val="6F6F6F"/>
              </a:buClr>
              <a:buFont typeface="Webdings" panose="05030102010509060703" pitchFamily="18" charset="2"/>
              <a:buChar char="ï"/>
            </a:pPr>
            <a:r>
              <a:rPr lang="en-US" sz="1800" dirty="0">
                <a:latin typeface="Calibri"/>
                <a:cs typeface="Calibri"/>
              </a:rPr>
              <a:t>Listening Session will be scheduled for late 2023 or early 2024</a:t>
            </a:r>
          </a:p>
          <a:p>
            <a:pPr marL="640080" indent="-274320">
              <a:spcBef>
                <a:spcPts val="300"/>
              </a:spcBef>
              <a:buClr>
                <a:srgbClr val="6F6F6F"/>
              </a:buClr>
              <a:buFont typeface="Webdings" panose="05030102010509060703" pitchFamily="18" charset="2"/>
              <a:buChar char="ï"/>
            </a:pPr>
            <a:r>
              <a:rPr lang="en-US" sz="1800" dirty="0">
                <a:latin typeface="Calibri"/>
                <a:cs typeface="Calibri"/>
              </a:rPr>
              <a:t>Details will be sent to permittees and stakeholders, but any member of the public is invited to attend</a:t>
            </a:r>
          </a:p>
          <a:p>
            <a:pPr marL="182880">
              <a:spcBef>
                <a:spcPts val="300"/>
              </a:spcBef>
              <a:buClr>
                <a:srgbClr val="6F6F6F"/>
              </a:buClr>
            </a:pPr>
            <a:r>
              <a:rPr lang="en-US" sz="2000" dirty="0">
                <a:latin typeface="Calibri"/>
                <a:cs typeface="Calibri"/>
              </a:rPr>
              <a:t>Comments received from the Listening Session will be considered while finalizing permit modifications.</a:t>
            </a:r>
          </a:p>
        </p:txBody>
      </p:sp>
      <p:sp>
        <p:nvSpPr>
          <p:cNvPr id="4" name="Date Placeholder 3">
            <a:extLst>
              <a:ext uri="{FF2B5EF4-FFF2-40B4-BE49-F238E27FC236}">
                <a16:creationId xmlns:a16="http://schemas.microsoft.com/office/drawing/2014/main" id="{81AB0E48-D67E-E2DC-4208-D94D1A043290}"/>
              </a:ext>
            </a:extLst>
          </p:cNvPr>
          <p:cNvSpPr>
            <a:spLocks noGrp="1"/>
          </p:cNvSpPr>
          <p:nvPr>
            <p:ph type="dt" sz="half" idx="10"/>
          </p:nvPr>
        </p:nvSpPr>
        <p:spPr/>
        <p:txBody>
          <a:bodyPr/>
          <a:lstStyle/>
          <a:p>
            <a:r>
              <a:rPr lang="en-US" dirty="0"/>
              <a:t>10/19/2023</a:t>
            </a:r>
          </a:p>
        </p:txBody>
      </p:sp>
      <p:sp>
        <p:nvSpPr>
          <p:cNvPr id="6" name="Slide Number Placeholder 5">
            <a:extLst>
              <a:ext uri="{FF2B5EF4-FFF2-40B4-BE49-F238E27FC236}">
                <a16:creationId xmlns:a16="http://schemas.microsoft.com/office/drawing/2014/main" id="{0D50E94B-EFFC-927F-5491-B99FD6A8619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Footer Placeholder 4">
            <a:extLst>
              <a:ext uri="{FF2B5EF4-FFF2-40B4-BE49-F238E27FC236}">
                <a16:creationId xmlns:a16="http://schemas.microsoft.com/office/drawing/2014/main" id="{1134C623-6706-0D44-BF76-05102550238F}"/>
              </a:ext>
            </a:extLst>
          </p:cNvPr>
          <p:cNvSpPr>
            <a:spLocks noGrp="1"/>
          </p:cNvSpPr>
          <p:nvPr>
            <p:ph type="ftr" sz="quarter" idx="11"/>
          </p:nvPr>
        </p:nvSpPr>
        <p:spPr/>
        <p:txBody>
          <a:bodyPr/>
          <a:lstStyle/>
          <a:p>
            <a:r>
              <a:rPr lang="en-US" dirty="0"/>
              <a:t>Connecticut Department of Energy &amp; Environmental Protection</a:t>
            </a:r>
          </a:p>
        </p:txBody>
      </p:sp>
    </p:spTree>
    <p:extLst>
      <p:ext uri="{BB962C8B-B14F-4D97-AF65-F5344CB8AC3E}">
        <p14:creationId xmlns:p14="http://schemas.microsoft.com/office/powerpoint/2010/main" val="228504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2BD8B7-F8A9-4089-BD17-1AD08C54D9FF}"/>
              </a:ext>
            </a:extLst>
          </p:cNvPr>
          <p:cNvSpPr/>
          <p:nvPr/>
        </p:nvSpPr>
        <p:spPr>
          <a:xfrm>
            <a:off x="0" y="0"/>
            <a:ext cx="5018567"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2B848-8D03-AA7E-8DA1-4848719CFE7D}"/>
              </a:ext>
            </a:extLst>
          </p:cNvPr>
          <p:cNvSpPr>
            <a:spLocks noGrp="1"/>
          </p:cNvSpPr>
          <p:nvPr>
            <p:ph type="title"/>
          </p:nvPr>
        </p:nvSpPr>
        <p:spPr>
          <a:xfrm>
            <a:off x="0" y="2895337"/>
            <a:ext cx="5018567" cy="684549"/>
          </a:xfrm>
        </p:spPr>
        <p:txBody>
          <a:bodyPr/>
          <a:lstStyle/>
          <a:p>
            <a:pPr algn="ctr"/>
            <a:r>
              <a:rPr lang="en-US" sz="4000" dirty="0">
                <a:solidFill>
                  <a:schemeClr val="bg1"/>
                </a:solidFill>
                <a:effectLst/>
              </a:rPr>
              <a:t>Presentation outline</a:t>
            </a:r>
          </a:p>
        </p:txBody>
      </p:sp>
      <p:sp>
        <p:nvSpPr>
          <p:cNvPr id="3" name="Content Placeholder 2">
            <a:extLst>
              <a:ext uri="{FF2B5EF4-FFF2-40B4-BE49-F238E27FC236}">
                <a16:creationId xmlns:a16="http://schemas.microsoft.com/office/drawing/2014/main" id="{C5DF7702-74AA-A9E1-3D89-5D0B22AF8CBC}"/>
              </a:ext>
            </a:extLst>
          </p:cNvPr>
          <p:cNvSpPr>
            <a:spLocks noGrp="1"/>
          </p:cNvSpPr>
          <p:nvPr>
            <p:ph idx="1"/>
          </p:nvPr>
        </p:nvSpPr>
        <p:spPr>
          <a:xfrm>
            <a:off x="5411972" y="-51"/>
            <a:ext cx="6170428" cy="6408872"/>
          </a:xfrm>
        </p:spPr>
        <p:txBody>
          <a:bodyPr anchor="ctr"/>
          <a:lstStyle/>
          <a:p>
            <a:pPr marL="457200" indent="-457200">
              <a:buClr>
                <a:srgbClr val="6F6F6F"/>
              </a:buClr>
              <a:buFont typeface="+mj-lt"/>
              <a:buAutoNum type="arabicPeriod"/>
            </a:pPr>
            <a:r>
              <a:rPr lang="en-US" sz="2800" b="1" dirty="0">
                <a:solidFill>
                  <a:srgbClr val="6F6F6F"/>
                </a:solidFill>
                <a:latin typeface="Calibri" panose="020F0502020204030204" pitchFamily="34" charset="0"/>
                <a:cs typeface="Calibri" panose="020F0502020204030204" pitchFamily="34" charset="0"/>
              </a:rPr>
              <a:t>Small MS4 General Permit</a:t>
            </a:r>
          </a:p>
          <a:p>
            <a:pPr marL="457200" lvl="3" indent="0">
              <a:buNone/>
            </a:pPr>
            <a:r>
              <a:rPr lang="en-US" dirty="0">
                <a:solidFill>
                  <a:srgbClr val="6F6F6F"/>
                </a:solidFill>
                <a:latin typeface="Calibri" panose="020F0502020204030204" pitchFamily="34" charset="0"/>
                <a:cs typeface="Calibri" panose="020F0502020204030204" pitchFamily="34" charset="0"/>
              </a:rPr>
              <a:t>Permit Overview</a:t>
            </a:r>
          </a:p>
          <a:p>
            <a:pPr marL="457200" lvl="3" indent="0">
              <a:buNone/>
            </a:pPr>
            <a:r>
              <a:rPr lang="en-US" dirty="0">
                <a:solidFill>
                  <a:srgbClr val="6F6F6F"/>
                </a:solidFill>
                <a:latin typeface="Calibri" panose="020F0502020204030204" pitchFamily="34" charset="0"/>
                <a:cs typeface="Calibri" panose="020F0502020204030204" pitchFamily="34" charset="0"/>
              </a:rPr>
              <a:t>Minimum Control Measures</a:t>
            </a:r>
          </a:p>
          <a:p>
            <a:pPr marL="457200" lvl="3" indent="0">
              <a:buNone/>
            </a:pPr>
            <a:r>
              <a:rPr lang="en-US" dirty="0">
                <a:solidFill>
                  <a:srgbClr val="6F6F6F"/>
                </a:solidFill>
                <a:latin typeface="Calibri" panose="020F0502020204030204" pitchFamily="34" charset="0"/>
                <a:cs typeface="Calibri" panose="020F0502020204030204" pitchFamily="34" charset="0"/>
              </a:rPr>
              <a:t>Proposed Permit Modifications</a:t>
            </a:r>
          </a:p>
          <a:p>
            <a:pPr marL="457200" indent="-457200">
              <a:spcBef>
                <a:spcPts val="1800"/>
              </a:spcBef>
              <a:buClr>
                <a:srgbClr val="6F6F6F"/>
              </a:buClr>
              <a:buFont typeface="+mj-lt"/>
              <a:buAutoNum type="arabicPeriod"/>
            </a:pPr>
            <a:r>
              <a:rPr lang="en-US" sz="2800" b="1" dirty="0">
                <a:solidFill>
                  <a:srgbClr val="6F6F6F"/>
                </a:solidFill>
                <a:latin typeface="Calibri" panose="020F0502020204030204" pitchFamily="34" charset="0"/>
                <a:cs typeface="Calibri" panose="020F0502020204030204" pitchFamily="34" charset="0"/>
              </a:rPr>
              <a:t>Stormwater Quality Manual</a:t>
            </a:r>
          </a:p>
          <a:p>
            <a:pPr marL="457200" lvl="3" indent="0">
              <a:buNone/>
            </a:pPr>
            <a:r>
              <a:rPr lang="en-US" dirty="0">
                <a:solidFill>
                  <a:srgbClr val="6F6F6F"/>
                </a:solidFill>
                <a:latin typeface="Calibri" panose="020F0502020204030204" pitchFamily="34" charset="0"/>
                <a:cs typeface="Calibri" panose="020F0502020204030204" pitchFamily="34" charset="0"/>
              </a:rPr>
              <a:t>Overview of Major Updates</a:t>
            </a:r>
          </a:p>
          <a:p>
            <a:pPr marL="457200" indent="-457200">
              <a:spcBef>
                <a:spcPts val="1800"/>
              </a:spcBef>
              <a:buClr>
                <a:srgbClr val="6F6F6F"/>
              </a:buClr>
              <a:buFont typeface="+mj-lt"/>
              <a:buAutoNum type="arabicPeriod"/>
            </a:pPr>
            <a:r>
              <a:rPr lang="en-US" sz="2800" b="1" dirty="0">
                <a:solidFill>
                  <a:srgbClr val="6F6F6F"/>
                </a:solidFill>
                <a:latin typeface="Calibri" panose="020F0502020204030204" pitchFamily="34" charset="0"/>
                <a:cs typeface="Calibri" panose="020F0502020204030204" pitchFamily="34" charset="0"/>
              </a:rPr>
              <a:t>Other Happenings at DEEP</a:t>
            </a:r>
          </a:p>
          <a:p>
            <a:pPr marL="457200" indent="-457200">
              <a:spcBef>
                <a:spcPts val="1800"/>
              </a:spcBef>
              <a:buClr>
                <a:srgbClr val="6F6F6F"/>
              </a:buClr>
              <a:buFont typeface="+mj-lt"/>
              <a:buAutoNum type="arabicPeriod"/>
            </a:pPr>
            <a:r>
              <a:rPr lang="en-US" sz="2800" b="1" dirty="0">
                <a:solidFill>
                  <a:srgbClr val="6F6F6F"/>
                </a:solidFill>
                <a:latin typeface="Calibri" panose="020F0502020204030204" pitchFamily="34" charset="0"/>
                <a:cs typeface="Calibri" panose="020F0502020204030204" pitchFamily="34" charset="0"/>
              </a:rPr>
              <a:t>Question and Answer</a:t>
            </a:r>
          </a:p>
        </p:txBody>
      </p:sp>
      <p:sp>
        <p:nvSpPr>
          <p:cNvPr id="4" name="Date Placeholder 3">
            <a:extLst>
              <a:ext uri="{FF2B5EF4-FFF2-40B4-BE49-F238E27FC236}">
                <a16:creationId xmlns:a16="http://schemas.microsoft.com/office/drawing/2014/main" id="{74797DD2-0668-EA60-6B7B-04EA341E6125}"/>
              </a:ext>
            </a:extLst>
          </p:cNvPr>
          <p:cNvSpPr>
            <a:spLocks noGrp="1"/>
          </p:cNvSpPr>
          <p:nvPr>
            <p:ph type="dt" sz="half" idx="10"/>
          </p:nvPr>
        </p:nvSpPr>
        <p:spPr/>
        <p:txBody>
          <a:bodyPr/>
          <a:lstStyle/>
          <a:p>
            <a:r>
              <a:rPr lang="en-US" dirty="0"/>
              <a:t>10/19/2023</a:t>
            </a:r>
          </a:p>
        </p:txBody>
      </p:sp>
      <p:sp>
        <p:nvSpPr>
          <p:cNvPr id="5" name="Slide Number Placeholder 4">
            <a:extLst>
              <a:ext uri="{FF2B5EF4-FFF2-40B4-BE49-F238E27FC236}">
                <a16:creationId xmlns:a16="http://schemas.microsoft.com/office/drawing/2014/main" id="{8981C155-3B54-9B99-EA9C-74173018989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Footer Placeholder 5">
            <a:extLst>
              <a:ext uri="{FF2B5EF4-FFF2-40B4-BE49-F238E27FC236}">
                <a16:creationId xmlns:a16="http://schemas.microsoft.com/office/drawing/2014/main" id="{5C757F28-F513-05C7-1861-08DCB86CE722}"/>
              </a:ext>
            </a:extLst>
          </p:cNvPr>
          <p:cNvSpPr>
            <a:spLocks noGrp="1"/>
          </p:cNvSpPr>
          <p:nvPr>
            <p:ph type="ftr" sz="quarter" idx="11"/>
          </p:nvPr>
        </p:nvSpPr>
        <p:spPr/>
        <p:txBody>
          <a:bodyPr/>
          <a:lstStyle/>
          <a:p>
            <a:r>
              <a:rPr lang="en-US" dirty="0"/>
              <a:t>Connecticut Department of Energy &amp; Environmental Protection</a:t>
            </a:r>
          </a:p>
        </p:txBody>
      </p:sp>
      <p:cxnSp>
        <p:nvCxnSpPr>
          <p:cNvPr id="13" name="Straight Connector 12">
            <a:extLst>
              <a:ext uri="{FF2B5EF4-FFF2-40B4-BE49-F238E27FC236}">
                <a16:creationId xmlns:a16="http://schemas.microsoft.com/office/drawing/2014/main" id="{8598E34B-CE70-2FE2-4ABF-81BE369DF8C4}"/>
              </a:ext>
            </a:extLst>
          </p:cNvPr>
          <p:cNvCxnSpPr>
            <a:cxnSpLocks/>
          </p:cNvCxnSpPr>
          <p:nvPr/>
        </p:nvCxnSpPr>
        <p:spPr>
          <a:xfrm>
            <a:off x="381000" y="6400800"/>
            <a:ext cx="1143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06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6C13B0-B616-8B78-2B6F-1520B5FDC525}"/>
              </a:ext>
            </a:extLst>
          </p:cNvPr>
          <p:cNvSpPr>
            <a:spLocks noGrp="1"/>
          </p:cNvSpPr>
          <p:nvPr>
            <p:ph type="body" idx="13"/>
          </p:nvPr>
        </p:nvSpPr>
        <p:spPr>
          <a:xfrm>
            <a:off x="2936178" y="3048000"/>
            <a:ext cx="6319645" cy="1143000"/>
          </a:xfrm>
        </p:spPr>
        <p:txBody>
          <a:bodyPr/>
          <a:lstStyle/>
          <a:p>
            <a:r>
              <a:rPr lang="en-US" sz="3600" spc="-150" dirty="0">
                <a:effectLst>
                  <a:outerShdw blurRad="76200" dist="50800" dir="5400000" algn="t" rotWithShape="0">
                    <a:schemeClr val="tx2">
                      <a:alpha val="80000"/>
                    </a:schemeClr>
                  </a:outerShdw>
                </a:effectLst>
                <a:latin typeface="Calibri" panose="020F0502020204030204" pitchFamily="34" charset="0"/>
              </a:rPr>
              <a:t>STORMWATER QUALITY MANUAL</a:t>
            </a:r>
          </a:p>
          <a:p>
            <a:r>
              <a:rPr lang="en-US" sz="3600" spc="-150" dirty="0">
                <a:effectLst>
                  <a:outerShdw blurRad="76200" dist="50800" dir="5400000" algn="t" rotWithShape="0">
                    <a:schemeClr val="tx2">
                      <a:alpha val="80000"/>
                    </a:schemeClr>
                  </a:outerShdw>
                </a:effectLst>
                <a:latin typeface="Calibri" panose="020F0502020204030204" pitchFamily="34" charset="0"/>
              </a:rPr>
              <a:t>UPDATES</a:t>
            </a:r>
          </a:p>
        </p:txBody>
      </p:sp>
    </p:spTree>
    <p:extLst>
      <p:ext uri="{BB962C8B-B14F-4D97-AF65-F5344CB8AC3E}">
        <p14:creationId xmlns:p14="http://schemas.microsoft.com/office/powerpoint/2010/main" val="274103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B6C0C-DC1D-F8BA-07B5-A82CFAF5D67E}"/>
              </a:ext>
            </a:extLst>
          </p:cNvPr>
          <p:cNvSpPr/>
          <p:nvPr/>
        </p:nvSpPr>
        <p:spPr>
          <a:xfrm>
            <a:off x="304799" y="1287041"/>
            <a:ext cx="8046720" cy="1227559"/>
          </a:xfrm>
          <a:prstGeom prst="rect">
            <a:avLst/>
          </a:prstGeom>
          <a:gradFill>
            <a:gsLst>
              <a:gs pos="19000">
                <a:schemeClr val="accent6">
                  <a:lumMod val="40000"/>
                  <a:lumOff val="60000"/>
                </a:schemeClr>
              </a:gs>
              <a:gs pos="68000">
                <a:schemeClr val="accent6">
                  <a:lumMod val="20000"/>
                  <a:lumOff val="80000"/>
                </a:schemeClr>
              </a:gs>
            </a:gsLst>
            <a:lin ang="15000000" scaled="0"/>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F0BDAA-4F39-E65B-90F7-E64885F64A53}"/>
              </a:ext>
            </a:extLst>
          </p:cNvPr>
          <p:cNvSpPr>
            <a:spLocks noGrp="1"/>
          </p:cNvSpPr>
          <p:nvPr>
            <p:ph type="title"/>
          </p:nvPr>
        </p:nvSpPr>
        <p:spPr/>
        <p:txBody>
          <a:bodyPr/>
          <a:lstStyle/>
          <a:p>
            <a:r>
              <a:rPr lang="en-US" dirty="0"/>
              <a:t>CT Stormwater Quality Manual Updates</a:t>
            </a:r>
          </a:p>
        </p:txBody>
      </p:sp>
      <p:sp>
        <p:nvSpPr>
          <p:cNvPr id="3" name="Content Placeholder 2">
            <a:extLst>
              <a:ext uri="{FF2B5EF4-FFF2-40B4-BE49-F238E27FC236}">
                <a16:creationId xmlns:a16="http://schemas.microsoft.com/office/drawing/2014/main" id="{11847DE0-BEB5-3748-9765-7E4FB143DB81}"/>
              </a:ext>
            </a:extLst>
          </p:cNvPr>
          <p:cNvSpPr>
            <a:spLocks noGrp="1"/>
          </p:cNvSpPr>
          <p:nvPr>
            <p:ph idx="1"/>
          </p:nvPr>
        </p:nvSpPr>
        <p:spPr>
          <a:xfrm>
            <a:off x="381000" y="1417323"/>
            <a:ext cx="7877691" cy="4913574"/>
          </a:xfrm>
        </p:spPr>
        <p:txBody>
          <a:bodyPr vert="horz" lIns="0" tIns="0" rIns="0" bIns="0" rtlCol="0" anchor="t">
            <a:noAutofit/>
          </a:bodyPr>
          <a:lstStyle/>
          <a:p>
            <a:pPr algn="ctr">
              <a:spcAft>
                <a:spcPts val="600"/>
              </a:spcAft>
            </a:pPr>
            <a:r>
              <a:rPr lang="en-US" sz="2000" i="1" dirty="0">
                <a:latin typeface="Calibri" panose="020F0502020204030204" pitchFamily="34" charset="0"/>
              </a:rPr>
              <a:t>“The Connecticut Stormwater Quality Manual provides guidance on the measures necessary to protect the waters of the State of Connecticut from the adverse impacts of post-construction stormwater runoff.”</a:t>
            </a:r>
          </a:p>
          <a:p>
            <a:pPr marL="182880">
              <a:spcBef>
                <a:spcPts val="1800"/>
              </a:spcBef>
            </a:pPr>
            <a:r>
              <a:rPr lang="en-US" sz="2000" dirty="0">
                <a:latin typeface="Calibri" panose="020F0502020204030204" pitchFamily="34" charset="0"/>
              </a:rPr>
              <a:t>The Stormwater Quality Manual focuses on:</a:t>
            </a:r>
          </a:p>
          <a:p>
            <a:pPr marL="640080" indent="-274320">
              <a:spcBef>
                <a:spcPts val="300"/>
              </a:spcBef>
              <a:buClr>
                <a:srgbClr val="6F6F6F"/>
              </a:buClr>
              <a:buFont typeface="Arial" panose="020B0604020202020204" pitchFamily="34" charset="0"/>
              <a:buChar char="•"/>
            </a:pPr>
            <a:r>
              <a:rPr lang="en-US" sz="1800" dirty="0">
                <a:latin typeface="Calibri"/>
                <a:cs typeface="Calibri"/>
              </a:rPr>
              <a:t>site planning,</a:t>
            </a:r>
          </a:p>
          <a:p>
            <a:pPr marL="640080" indent="-274320">
              <a:spcBef>
                <a:spcPts val="300"/>
              </a:spcBef>
              <a:buClr>
                <a:srgbClr val="6F6F6F"/>
              </a:buClr>
              <a:buFont typeface="Arial" panose="020B0604020202020204" pitchFamily="34" charset="0"/>
              <a:buChar char="•"/>
            </a:pPr>
            <a:r>
              <a:rPr lang="en-US" sz="1800" dirty="0">
                <a:latin typeface="Calibri"/>
                <a:cs typeface="Calibri"/>
              </a:rPr>
              <a:t>source control, and</a:t>
            </a:r>
          </a:p>
          <a:p>
            <a:pPr marL="640080" indent="-274320">
              <a:spcBef>
                <a:spcPts val="300"/>
              </a:spcBef>
              <a:buClr>
                <a:srgbClr val="6F6F6F"/>
              </a:buClr>
              <a:buFont typeface="Arial" panose="020B0604020202020204" pitchFamily="34" charset="0"/>
              <a:buChar char="•"/>
            </a:pPr>
            <a:r>
              <a:rPr lang="en-US" sz="1800" dirty="0">
                <a:latin typeface="Calibri"/>
                <a:cs typeface="Calibri"/>
              </a:rPr>
              <a:t>stormwater treatment practices.</a:t>
            </a:r>
            <a:endParaRPr lang="en-US" dirty="0"/>
          </a:p>
          <a:p>
            <a:pPr marL="182880">
              <a:spcBef>
                <a:spcPts val="300"/>
              </a:spcBef>
              <a:buClr>
                <a:srgbClr val="6F6F6F"/>
              </a:buClr>
            </a:pPr>
            <a:endParaRPr lang="en-US" sz="2000" dirty="0">
              <a:latin typeface="Calibri"/>
              <a:cs typeface="Calibri"/>
            </a:endParaRPr>
          </a:p>
          <a:p>
            <a:pPr marL="182880">
              <a:spcBef>
                <a:spcPts val="300"/>
              </a:spcBef>
            </a:pPr>
            <a:r>
              <a:rPr lang="en-US" sz="2000" dirty="0">
                <a:latin typeface="Calibri"/>
                <a:cs typeface="Calibri"/>
              </a:rPr>
              <a:t>It is intended for use as a planning tool and design guidance document.</a:t>
            </a:r>
            <a:endParaRPr lang="en-US" dirty="0">
              <a:latin typeface="Calibri"/>
              <a:cs typeface="Calibri"/>
            </a:endParaRPr>
          </a:p>
          <a:p>
            <a:pPr marL="182880" algn="ctr">
              <a:spcBef>
                <a:spcPts val="2400"/>
              </a:spcBef>
            </a:pPr>
            <a:r>
              <a:rPr lang="en-US" sz="2000" b="1" i="1" u="sng" dirty="0">
                <a:latin typeface="Calibri" panose="020F0502020204030204" pitchFamily="34" charset="0"/>
              </a:rPr>
              <a:t>2023 updates to the Stormwater Quality Manual supersede the </a:t>
            </a:r>
          </a:p>
          <a:p>
            <a:pPr marL="182880" algn="ctr">
              <a:spcBef>
                <a:spcPts val="0"/>
              </a:spcBef>
            </a:pPr>
            <a:r>
              <a:rPr lang="en-US" sz="2000" b="1" i="1" u="sng" dirty="0">
                <a:latin typeface="Calibri" panose="020F0502020204030204" pitchFamily="34" charset="0"/>
              </a:rPr>
              <a:t>2004 Stormwater Quality Manual.</a:t>
            </a:r>
          </a:p>
        </p:txBody>
      </p:sp>
      <p:sp>
        <p:nvSpPr>
          <p:cNvPr id="4" name="Date Placeholder 3">
            <a:extLst>
              <a:ext uri="{FF2B5EF4-FFF2-40B4-BE49-F238E27FC236}">
                <a16:creationId xmlns:a16="http://schemas.microsoft.com/office/drawing/2014/main" id="{D6B633E6-C334-9329-9ED5-A4D3976C9BCC}"/>
              </a:ext>
            </a:extLst>
          </p:cNvPr>
          <p:cNvSpPr>
            <a:spLocks noGrp="1"/>
          </p:cNvSpPr>
          <p:nvPr>
            <p:ph type="dt" sz="half" idx="10"/>
          </p:nvPr>
        </p:nvSpPr>
        <p:spPr/>
        <p:txBody>
          <a:bodyPr/>
          <a:lstStyle/>
          <a:p>
            <a:r>
              <a:rPr lang="en-US" dirty="0"/>
              <a:t>10/19/2023</a:t>
            </a:r>
          </a:p>
        </p:txBody>
      </p:sp>
      <p:sp>
        <p:nvSpPr>
          <p:cNvPr id="5" name="Slide Number Placeholder 4">
            <a:extLst>
              <a:ext uri="{FF2B5EF4-FFF2-40B4-BE49-F238E27FC236}">
                <a16:creationId xmlns:a16="http://schemas.microsoft.com/office/drawing/2014/main" id="{6397216D-642A-1064-7CD7-750E6A02CDC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Footer Placeholder 5">
            <a:extLst>
              <a:ext uri="{FF2B5EF4-FFF2-40B4-BE49-F238E27FC236}">
                <a16:creationId xmlns:a16="http://schemas.microsoft.com/office/drawing/2014/main" id="{F3B8E490-662F-DCE1-9880-09676B71CFE8}"/>
              </a:ext>
            </a:extLst>
          </p:cNvPr>
          <p:cNvSpPr>
            <a:spLocks noGrp="1"/>
          </p:cNvSpPr>
          <p:nvPr>
            <p:ph type="ftr" sz="quarter" idx="11"/>
          </p:nvPr>
        </p:nvSpPr>
        <p:spPr/>
        <p:txBody>
          <a:bodyPr/>
          <a:lstStyle/>
          <a:p>
            <a:r>
              <a:rPr lang="en-US" dirty="0"/>
              <a:t>Connecticut Department of Energy &amp; Environmental Protection</a:t>
            </a:r>
          </a:p>
        </p:txBody>
      </p:sp>
      <p:pic>
        <p:nvPicPr>
          <p:cNvPr id="8" name="Picture 7">
            <a:extLst>
              <a:ext uri="{FF2B5EF4-FFF2-40B4-BE49-F238E27FC236}">
                <a16:creationId xmlns:a16="http://schemas.microsoft.com/office/drawing/2014/main" id="{45376499-8D8A-8392-CE5F-ED6ADFFC9A48}"/>
              </a:ext>
            </a:extLst>
          </p:cNvPr>
          <p:cNvPicPr>
            <a:picLocks noChangeAspect="1"/>
          </p:cNvPicPr>
          <p:nvPr/>
        </p:nvPicPr>
        <p:blipFill rotWithShape="1">
          <a:blip r:embed="rId3"/>
          <a:srcRect l="2377" t="1442" r="1767" b="1647"/>
          <a:stretch/>
        </p:blipFill>
        <p:spPr>
          <a:xfrm>
            <a:off x="9011456" y="1180713"/>
            <a:ext cx="3047553" cy="3915162"/>
          </a:xfrm>
          <a:prstGeom prst="rect">
            <a:avLst/>
          </a:prstGeom>
          <a:ln w="38100">
            <a:solidFill>
              <a:schemeClr val="bg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97E05A9E-2AB1-F004-477F-1806138A5F64}"/>
              </a:ext>
            </a:extLst>
          </p:cNvPr>
          <p:cNvPicPr>
            <a:picLocks noChangeAspect="1"/>
          </p:cNvPicPr>
          <p:nvPr/>
        </p:nvPicPr>
        <p:blipFill rotWithShape="1">
          <a:blip r:embed="rId4"/>
          <a:srcRect l="4270" t="2075" r="2159" b="1647"/>
          <a:stretch/>
        </p:blipFill>
        <p:spPr>
          <a:xfrm>
            <a:off x="8258691" y="3813027"/>
            <a:ext cx="1894959" cy="2449730"/>
          </a:xfrm>
          <a:prstGeom prst="rect">
            <a:avLst/>
          </a:prstGeom>
          <a:ln w="38100">
            <a:solidFill>
              <a:schemeClr val="bg1"/>
            </a:solidFill>
          </a:ln>
          <a:effectLst>
            <a:outerShdw blurRad="50800" dist="38100" dir="2700000" algn="tl" rotWithShape="0">
              <a:prstClr val="black">
                <a:alpha val="40000"/>
              </a:prstClr>
            </a:outerShdw>
          </a:effectLst>
        </p:spPr>
      </p:pic>
      <p:pic>
        <p:nvPicPr>
          <p:cNvPr id="14" name="Graphic 13" descr="Arrow: Rotate left with solid fill">
            <a:extLst>
              <a:ext uri="{FF2B5EF4-FFF2-40B4-BE49-F238E27FC236}">
                <a16:creationId xmlns:a16="http://schemas.microsoft.com/office/drawing/2014/main" id="{28EC7BF9-44EC-D86C-0341-BCF532A934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768041">
            <a:off x="9744543" y="3933724"/>
            <a:ext cx="1848524" cy="18485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52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F89A-243C-D640-0241-E2862F8F114B}"/>
              </a:ext>
            </a:extLst>
          </p:cNvPr>
          <p:cNvSpPr>
            <a:spLocks noGrp="1"/>
          </p:cNvSpPr>
          <p:nvPr>
            <p:ph type="title"/>
          </p:nvPr>
        </p:nvSpPr>
        <p:spPr/>
        <p:txBody>
          <a:bodyPr/>
          <a:lstStyle/>
          <a:p>
            <a:r>
              <a:rPr lang="en-US" dirty="0"/>
              <a:t>CT Stormwater Quality Manual Updates</a:t>
            </a:r>
            <a:br>
              <a:rPr lang="en-US" dirty="0"/>
            </a:br>
            <a:r>
              <a:rPr lang="en-US" sz="2200" b="0" i="1" cap="none" dirty="0"/>
              <a:t>Major Goals &amp; Changes</a:t>
            </a:r>
            <a:endParaRPr lang="en-US" sz="2200" b="0" i="1" dirty="0"/>
          </a:p>
        </p:txBody>
      </p:sp>
      <p:sp>
        <p:nvSpPr>
          <p:cNvPr id="3" name="Content Placeholder 2">
            <a:extLst>
              <a:ext uri="{FF2B5EF4-FFF2-40B4-BE49-F238E27FC236}">
                <a16:creationId xmlns:a16="http://schemas.microsoft.com/office/drawing/2014/main" id="{EF74C3A2-AAED-7FD9-5118-7545AA1FAF3F}"/>
              </a:ext>
            </a:extLst>
          </p:cNvPr>
          <p:cNvSpPr>
            <a:spLocks noGrp="1"/>
          </p:cNvSpPr>
          <p:nvPr>
            <p:ph idx="1"/>
          </p:nvPr>
        </p:nvSpPr>
        <p:spPr>
          <a:xfrm>
            <a:off x="381000" y="1371599"/>
            <a:ext cx="11437315" cy="4959298"/>
          </a:xfrm>
        </p:spPr>
        <p:txBody>
          <a:bodyPr vert="horz" lIns="0" tIns="0" rIns="0" bIns="0" rtlCol="0" anchor="t">
            <a:noAutofit/>
          </a:bodyPr>
          <a:lstStyle/>
          <a:p>
            <a:pPr marL="548640" lvl="1" indent="-457200">
              <a:spcBef>
                <a:spcPts val="600"/>
              </a:spcBef>
              <a:buClr>
                <a:srgbClr val="6F6F6F"/>
              </a:buClr>
              <a:buFont typeface="+mj-lt"/>
              <a:buAutoNum type="arabicPeriod"/>
            </a:pPr>
            <a:r>
              <a:rPr lang="en-US" b="1" dirty="0"/>
              <a:t>Improve coordination between the Stormwater Quality Manual </a:t>
            </a:r>
            <a:r>
              <a:rPr lang="en-US" b="1" dirty="0">
                <a:latin typeface="Calibri" panose="020F0502020204030204" pitchFamily="34" charset="0"/>
              </a:rPr>
              <a:t>and </a:t>
            </a:r>
            <a:r>
              <a:rPr lang="en-US" b="1" dirty="0"/>
              <a:t>the Erosion and Sediment Control Guidelines.</a:t>
            </a:r>
          </a:p>
          <a:p>
            <a:pPr marL="548640" lvl="1" indent="-457200">
              <a:spcBef>
                <a:spcPts val="600"/>
              </a:spcBef>
              <a:buClr>
                <a:srgbClr val="6F6F6F"/>
              </a:buClr>
              <a:buFont typeface="+mj-lt"/>
              <a:buAutoNum type="arabicPeriod"/>
            </a:pPr>
            <a:r>
              <a:rPr lang="en-US" b="1" dirty="0">
                <a:latin typeface="Calibri" panose="020F0502020204030204" pitchFamily="34" charset="0"/>
              </a:rPr>
              <a:t>Improve consistency with DEEP permits.</a:t>
            </a:r>
          </a:p>
          <a:p>
            <a:pPr marL="548640" lvl="1" indent="-457200">
              <a:spcBef>
                <a:spcPts val="600"/>
              </a:spcBef>
              <a:buClr>
                <a:srgbClr val="6F6F6F"/>
              </a:buClr>
              <a:buFont typeface="+mj-lt"/>
              <a:buAutoNum type="arabicPeriod"/>
            </a:pPr>
            <a:r>
              <a:rPr lang="en-US" b="1" dirty="0"/>
              <a:t>Improve c</a:t>
            </a:r>
            <a:r>
              <a:rPr lang="en-US" b="1" dirty="0">
                <a:latin typeface="Calibri" panose="020F0502020204030204" pitchFamily="34" charset="0"/>
              </a:rPr>
              <a:t>limate resiliency.</a:t>
            </a:r>
          </a:p>
          <a:p>
            <a:pPr marL="914400" lvl="2" indent="-274320">
              <a:spcBef>
                <a:spcPts val="300"/>
              </a:spcBef>
              <a:buClr>
                <a:srgbClr val="6F6F6F"/>
              </a:buClr>
              <a:buFont typeface="Webdings" panose="05030102010509060703" pitchFamily="18" charset="2"/>
              <a:buChar char="ï"/>
            </a:pPr>
            <a:r>
              <a:rPr lang="en-US" dirty="0"/>
              <a:t>Design Quality Storm (DQS) and Water Quality Volume (WQV) updated to reflect latest NOAA data</a:t>
            </a:r>
          </a:p>
          <a:p>
            <a:pPr marL="1371600" lvl="2" indent="-274320">
              <a:buClr>
                <a:srgbClr val="6F6F6F"/>
              </a:buClr>
              <a:buFont typeface="Arial" panose="020B0604020202020204" pitchFamily="34" charset="0"/>
              <a:buChar char="•"/>
            </a:pPr>
            <a:r>
              <a:rPr lang="en-US" sz="1600" dirty="0">
                <a:latin typeface="Calibri"/>
                <a:cs typeface="Calibri"/>
              </a:rPr>
              <a:t>DQS is based on historical data of the 90</a:t>
            </a:r>
            <a:r>
              <a:rPr lang="en-US" sz="1600" baseline="30000" dirty="0">
                <a:latin typeface="Calibri"/>
                <a:cs typeface="Calibri"/>
              </a:rPr>
              <a:t>th</a:t>
            </a:r>
            <a:r>
              <a:rPr lang="en-US" sz="1600" dirty="0">
                <a:latin typeface="Calibri"/>
                <a:cs typeface="Calibri"/>
              </a:rPr>
              <a:t> percentile rainfall volume; 1 inch in 2004, </a:t>
            </a:r>
            <a:r>
              <a:rPr lang="en-US" sz="1600" u="sng" dirty="0">
                <a:latin typeface="Calibri"/>
                <a:cs typeface="Calibri"/>
              </a:rPr>
              <a:t>1.3 inches in 2023</a:t>
            </a:r>
            <a:endParaRPr lang="en-US" sz="1600" b="1" u="sng" dirty="0">
              <a:latin typeface="Calibri"/>
              <a:cs typeface="Calibri"/>
            </a:endParaRPr>
          </a:p>
          <a:p>
            <a:pPr marL="548640" lvl="1" indent="-457200">
              <a:spcBef>
                <a:spcPts val="600"/>
              </a:spcBef>
              <a:buClr>
                <a:srgbClr val="6F6F6F"/>
              </a:buClr>
              <a:buFont typeface="+mj-lt"/>
              <a:buAutoNum type="arabicPeriod"/>
            </a:pPr>
            <a:r>
              <a:rPr lang="en-US" b="1" dirty="0">
                <a:latin typeface="Calibri" panose="020F0502020204030204" pitchFamily="34" charset="0"/>
              </a:rPr>
              <a:t>Enhance Low Impact Development (LID) guidance for design and implementation.</a:t>
            </a:r>
          </a:p>
          <a:p>
            <a:pPr marL="914400" lvl="2" indent="-274320">
              <a:spcBef>
                <a:spcPts val="300"/>
              </a:spcBef>
              <a:buClr>
                <a:srgbClr val="6F6F6F"/>
              </a:buClr>
              <a:buFont typeface="Webdings" panose="05030102010509060703" pitchFamily="18" charset="2"/>
              <a:buChar char="ï"/>
            </a:pPr>
            <a:r>
              <a:rPr lang="en-US" dirty="0"/>
              <a:t>New chapters dedicated solely to LID and infiltration design guidance</a:t>
            </a:r>
          </a:p>
          <a:p>
            <a:pPr marL="914400" lvl="2" indent="-274320">
              <a:spcBef>
                <a:spcPts val="300"/>
              </a:spcBef>
              <a:buClr>
                <a:srgbClr val="6F6F6F"/>
              </a:buClr>
              <a:buFont typeface="Webdings" panose="05030102010509060703" pitchFamily="18" charset="2"/>
              <a:buChar char="ï"/>
            </a:pPr>
            <a:r>
              <a:rPr lang="en-US" dirty="0"/>
              <a:t>Updated retrofit guidance</a:t>
            </a:r>
          </a:p>
          <a:p>
            <a:pPr marL="548640" lvl="1" indent="-457200">
              <a:spcBef>
                <a:spcPts val="600"/>
              </a:spcBef>
              <a:buClr>
                <a:srgbClr val="6F6F6F"/>
              </a:buClr>
              <a:buFont typeface="+mj-lt"/>
              <a:buAutoNum type="arabicPeriod"/>
            </a:pPr>
            <a:r>
              <a:rPr lang="en-US" b="1" dirty="0">
                <a:latin typeface="Calibri" panose="020F0502020204030204" pitchFamily="34" charset="0"/>
              </a:rPr>
              <a:t>Make guidance provided in the manual more function driven.</a:t>
            </a:r>
          </a:p>
          <a:p>
            <a:pPr marL="914400" lvl="2" indent="-274320">
              <a:spcBef>
                <a:spcPts val="300"/>
              </a:spcBef>
              <a:buClr>
                <a:srgbClr val="6F6F6F"/>
              </a:buClr>
              <a:buFont typeface="Webdings" panose="05030102010509060703" pitchFamily="18" charset="2"/>
              <a:buChar char="ï"/>
            </a:pPr>
            <a:r>
              <a:rPr lang="en-US" dirty="0"/>
              <a:t>Flow of process emphasized (LID </a:t>
            </a:r>
            <a:r>
              <a:rPr lang="en-US" u="sng" dirty="0"/>
              <a:t>then</a:t>
            </a:r>
            <a:r>
              <a:rPr lang="en-US" dirty="0"/>
              <a:t> retention </a:t>
            </a:r>
            <a:r>
              <a:rPr lang="en-US" u="sng" dirty="0"/>
              <a:t>then</a:t>
            </a:r>
            <a:r>
              <a:rPr lang="en-US" dirty="0"/>
              <a:t> treatment)</a:t>
            </a:r>
          </a:p>
          <a:p>
            <a:pPr marL="914400" lvl="2" indent="-274320">
              <a:spcBef>
                <a:spcPts val="300"/>
              </a:spcBef>
              <a:buClr>
                <a:srgbClr val="6F6F6F"/>
              </a:buClr>
              <a:buFont typeface="Webdings" panose="05030102010509060703" pitchFamily="18" charset="2"/>
              <a:buChar char="ï"/>
            </a:pPr>
            <a:r>
              <a:rPr lang="en-US" dirty="0"/>
              <a:t>BMP guidance expanded and more function-driven</a:t>
            </a:r>
          </a:p>
          <a:p>
            <a:pPr marL="914400" lvl="2" indent="-274320">
              <a:spcBef>
                <a:spcPts val="300"/>
              </a:spcBef>
              <a:buClr>
                <a:srgbClr val="6F6F6F"/>
              </a:buClr>
              <a:buFont typeface="Webdings" panose="05030102010509060703" pitchFamily="18" charset="2"/>
              <a:buChar char="ï"/>
            </a:pPr>
            <a:r>
              <a:rPr lang="en-US" dirty="0"/>
              <a:t>Updated standards to provide site-specific flexibility</a:t>
            </a:r>
          </a:p>
          <a:p>
            <a:pPr marL="914400" lvl="2" indent="-274320">
              <a:spcBef>
                <a:spcPts val="300"/>
              </a:spcBef>
              <a:buClr>
                <a:srgbClr val="6F6F6F"/>
              </a:buClr>
              <a:buFont typeface="Webdings" panose="05030102010509060703" pitchFamily="18" charset="2"/>
              <a:buChar char="ï"/>
            </a:pPr>
            <a:r>
              <a:rPr lang="en-US" dirty="0"/>
              <a:t>BMP selection guidance enhanced with flow charts and BMP performance curves</a:t>
            </a:r>
          </a:p>
          <a:p>
            <a:pPr marL="914400" lvl="2" indent="-274320">
              <a:spcBef>
                <a:spcPts val="300"/>
              </a:spcBef>
              <a:buClr>
                <a:srgbClr val="6F6F6F"/>
              </a:buClr>
              <a:buFont typeface="Webdings" panose="05030102010509060703" pitchFamily="18" charset="2"/>
              <a:buChar char="ï"/>
            </a:pPr>
            <a:r>
              <a:rPr lang="en-US" dirty="0"/>
              <a:t>Plant appendix redesigned to point to more exhaustive (and more frequently updated) databases</a:t>
            </a:r>
          </a:p>
        </p:txBody>
      </p:sp>
      <p:sp>
        <p:nvSpPr>
          <p:cNvPr id="4" name="Date Placeholder 3">
            <a:extLst>
              <a:ext uri="{FF2B5EF4-FFF2-40B4-BE49-F238E27FC236}">
                <a16:creationId xmlns:a16="http://schemas.microsoft.com/office/drawing/2014/main" id="{A5C4E087-933B-4433-7765-3ECED793B64C}"/>
              </a:ext>
            </a:extLst>
          </p:cNvPr>
          <p:cNvSpPr>
            <a:spLocks noGrp="1"/>
          </p:cNvSpPr>
          <p:nvPr>
            <p:ph type="dt" sz="half" idx="10"/>
          </p:nvPr>
        </p:nvSpPr>
        <p:spPr/>
        <p:txBody>
          <a:bodyPr/>
          <a:lstStyle/>
          <a:p>
            <a:r>
              <a:rPr lang="en-US" dirty="0"/>
              <a:t>10/19/2023</a:t>
            </a:r>
          </a:p>
        </p:txBody>
      </p:sp>
      <p:sp>
        <p:nvSpPr>
          <p:cNvPr id="5" name="Slide Number Placeholder 4">
            <a:extLst>
              <a:ext uri="{FF2B5EF4-FFF2-40B4-BE49-F238E27FC236}">
                <a16:creationId xmlns:a16="http://schemas.microsoft.com/office/drawing/2014/main" id="{087E138E-F4EB-8B18-4F7A-10F08A657CD1}"/>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6" name="Footer Placeholder 5">
            <a:extLst>
              <a:ext uri="{FF2B5EF4-FFF2-40B4-BE49-F238E27FC236}">
                <a16:creationId xmlns:a16="http://schemas.microsoft.com/office/drawing/2014/main" id="{47A48FCA-F619-99BB-EFFB-E3DC0CD8F141}"/>
              </a:ext>
            </a:extLst>
          </p:cNvPr>
          <p:cNvSpPr>
            <a:spLocks noGrp="1"/>
          </p:cNvSpPr>
          <p:nvPr>
            <p:ph type="ftr" sz="quarter" idx="11"/>
          </p:nvPr>
        </p:nvSpPr>
        <p:spPr/>
        <p:txBody>
          <a:bodyPr/>
          <a:lstStyle/>
          <a:p>
            <a:r>
              <a:rPr lang="en-US" dirty="0"/>
              <a:t>Connecticut Department of Energy &amp; Environmental Protection</a:t>
            </a:r>
          </a:p>
        </p:txBody>
      </p:sp>
    </p:spTree>
    <p:extLst>
      <p:ext uri="{BB962C8B-B14F-4D97-AF65-F5344CB8AC3E}">
        <p14:creationId xmlns:p14="http://schemas.microsoft.com/office/powerpoint/2010/main" val="413194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29E3-F794-9302-069F-C8FB076070DB}"/>
              </a:ext>
            </a:extLst>
          </p:cNvPr>
          <p:cNvSpPr>
            <a:spLocks noGrp="1"/>
          </p:cNvSpPr>
          <p:nvPr>
            <p:ph type="title"/>
          </p:nvPr>
        </p:nvSpPr>
        <p:spPr/>
        <p:txBody>
          <a:bodyPr/>
          <a:lstStyle/>
          <a:p>
            <a:r>
              <a:rPr lang="en-US" dirty="0"/>
              <a:t>CT Stormwater Quality Manual Updates</a:t>
            </a:r>
          </a:p>
        </p:txBody>
      </p:sp>
      <p:sp>
        <p:nvSpPr>
          <p:cNvPr id="3" name="Content Placeholder 2">
            <a:extLst>
              <a:ext uri="{FF2B5EF4-FFF2-40B4-BE49-F238E27FC236}">
                <a16:creationId xmlns:a16="http://schemas.microsoft.com/office/drawing/2014/main" id="{D7069FAD-77E4-EC81-8CCA-C99015E6B56F}"/>
              </a:ext>
            </a:extLst>
          </p:cNvPr>
          <p:cNvSpPr>
            <a:spLocks noGrp="1"/>
          </p:cNvSpPr>
          <p:nvPr>
            <p:ph idx="1"/>
          </p:nvPr>
        </p:nvSpPr>
        <p:spPr>
          <a:xfrm>
            <a:off x="373685" y="1417320"/>
            <a:ext cx="11437315" cy="511831"/>
          </a:xfrm>
        </p:spPr>
        <p:txBody>
          <a:bodyPr anchor="ctr"/>
          <a:lstStyle/>
          <a:p>
            <a:pPr algn="ctr"/>
            <a:r>
              <a:rPr lang="en-US" sz="2400" b="1" dirty="0">
                <a:latin typeface="Calibri" panose="020F0502020204030204" pitchFamily="34" charset="0"/>
              </a:rPr>
              <a:t>IMPLEMENTATION PHASING:</a:t>
            </a:r>
          </a:p>
        </p:txBody>
      </p:sp>
      <p:sp>
        <p:nvSpPr>
          <p:cNvPr id="4" name="Date Placeholder 3">
            <a:extLst>
              <a:ext uri="{FF2B5EF4-FFF2-40B4-BE49-F238E27FC236}">
                <a16:creationId xmlns:a16="http://schemas.microsoft.com/office/drawing/2014/main" id="{184EB3A1-705C-8C38-87FB-2C42735CC104}"/>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B79A4725-7533-421F-4F31-FE4AADCDFA7F}"/>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84421711-2BD0-33E4-1E46-59A24ABA417B}"/>
              </a:ext>
            </a:extLst>
          </p:cNvPr>
          <p:cNvSpPr>
            <a:spLocks noGrp="1"/>
          </p:cNvSpPr>
          <p:nvPr>
            <p:ph type="sldNum" sz="quarter" idx="12"/>
          </p:nvPr>
        </p:nvSpPr>
        <p:spPr/>
        <p:txBody>
          <a:bodyPr/>
          <a:lstStyle/>
          <a:p>
            <a:fld id="{D57F1E4F-1CFF-5643-939E-217C01CDF565}" type="slidenum">
              <a:rPr lang="en-US" smtClean="0"/>
              <a:pPr/>
              <a:t>23</a:t>
            </a:fld>
            <a:endParaRPr lang="en-US" dirty="0"/>
          </a:p>
        </p:txBody>
      </p:sp>
      <p:grpSp>
        <p:nvGrpSpPr>
          <p:cNvPr id="7" name="Group 6">
            <a:extLst>
              <a:ext uri="{FF2B5EF4-FFF2-40B4-BE49-F238E27FC236}">
                <a16:creationId xmlns:a16="http://schemas.microsoft.com/office/drawing/2014/main" id="{F6EE2C5F-4FFF-12EF-9B6F-F35529D307C4}"/>
              </a:ext>
            </a:extLst>
          </p:cNvPr>
          <p:cNvGrpSpPr/>
          <p:nvPr/>
        </p:nvGrpSpPr>
        <p:grpSpPr>
          <a:xfrm>
            <a:off x="-28575" y="1929151"/>
            <a:ext cx="12250183" cy="3419543"/>
            <a:chOff x="0" y="1943340"/>
            <a:chExt cx="12250183" cy="3419543"/>
          </a:xfrm>
        </p:grpSpPr>
        <p:grpSp>
          <p:nvGrpSpPr>
            <p:cNvPr id="10" name="Group 9">
              <a:extLst>
                <a:ext uri="{FF2B5EF4-FFF2-40B4-BE49-F238E27FC236}">
                  <a16:creationId xmlns:a16="http://schemas.microsoft.com/office/drawing/2014/main" id="{98AB3144-4B32-3532-12A5-AC84E2D941CF}"/>
                </a:ext>
              </a:extLst>
            </p:cNvPr>
            <p:cNvGrpSpPr/>
            <p:nvPr/>
          </p:nvGrpSpPr>
          <p:grpSpPr>
            <a:xfrm>
              <a:off x="7743775" y="1943340"/>
              <a:ext cx="4506408" cy="2219214"/>
              <a:chOff x="7710307" y="3107075"/>
              <a:chExt cx="4506408" cy="2219214"/>
            </a:xfrm>
          </p:grpSpPr>
          <p:sp>
            <p:nvSpPr>
              <p:cNvPr id="16" name="TextBox 15">
                <a:extLst>
                  <a:ext uri="{FF2B5EF4-FFF2-40B4-BE49-F238E27FC236}">
                    <a16:creationId xmlns:a16="http://schemas.microsoft.com/office/drawing/2014/main" id="{7CD6EE6D-55EF-92C8-CCA3-AD46C252036A}"/>
                  </a:ext>
                </a:extLst>
              </p:cNvPr>
              <p:cNvSpPr txBox="1"/>
              <p:nvPr/>
            </p:nvSpPr>
            <p:spPr>
              <a:xfrm>
                <a:off x="8242156" y="4264460"/>
                <a:ext cx="3291841" cy="1061829"/>
              </a:xfrm>
              <a:prstGeom prst="rect">
                <a:avLst/>
              </a:prstGeom>
              <a:noFill/>
              <a:ln>
                <a:noFill/>
              </a:ln>
            </p:spPr>
            <p:txBody>
              <a:bodyPr wrap="square" rtlCol="0">
                <a:spAutoFit/>
              </a:bodyPr>
              <a:lstStyle/>
              <a:p>
                <a:pPr algn="ctr">
                  <a:spcAft>
                    <a:spcPts val="600"/>
                  </a:spcAft>
                </a:pPr>
                <a:r>
                  <a:rPr lang="en-US" sz="2200" b="1" u="sng" dirty="0">
                    <a:latin typeface="Calibri" panose="020F0502020204030204" pitchFamily="34" charset="0"/>
                    <a:cs typeface="Calibri" panose="020F0502020204030204" pitchFamily="34" charset="0"/>
                  </a:rPr>
                  <a:t>GRACE PERIOD ENDS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Adopt updated guidelines for all projects.</a:t>
                </a:r>
              </a:p>
            </p:txBody>
          </p:sp>
          <p:sp>
            <p:nvSpPr>
              <p:cNvPr id="13" name="Freeform: Shape 12">
                <a:extLst>
                  <a:ext uri="{FF2B5EF4-FFF2-40B4-BE49-F238E27FC236}">
                    <a16:creationId xmlns:a16="http://schemas.microsoft.com/office/drawing/2014/main" id="{6F686E9C-D76C-561A-63C2-95D1D88C8669}"/>
                  </a:ext>
                </a:extLst>
              </p:cNvPr>
              <p:cNvSpPr/>
              <p:nvPr/>
            </p:nvSpPr>
            <p:spPr>
              <a:xfrm>
                <a:off x="7710307" y="3107075"/>
                <a:ext cx="4506408" cy="1062135"/>
              </a:xfrm>
              <a:custGeom>
                <a:avLst/>
                <a:gdLst>
                  <a:gd name="connsiteX0" fmla="*/ 0 w 4395101"/>
                  <a:gd name="connsiteY0" fmla="*/ 0 h 1325879"/>
                  <a:gd name="connsiteX1" fmla="*/ 3732162 w 4395101"/>
                  <a:gd name="connsiteY1" fmla="*/ 0 h 1325879"/>
                  <a:gd name="connsiteX2" fmla="*/ 4395101 w 4395101"/>
                  <a:gd name="connsiteY2" fmla="*/ 662940 h 1325879"/>
                  <a:gd name="connsiteX3" fmla="*/ 3732162 w 4395101"/>
                  <a:gd name="connsiteY3" fmla="*/ 1325879 h 1325879"/>
                  <a:gd name="connsiteX4" fmla="*/ 0 w 4395101"/>
                  <a:gd name="connsiteY4" fmla="*/ 1325879 h 1325879"/>
                  <a:gd name="connsiteX5" fmla="*/ 662940 w 4395101"/>
                  <a:gd name="connsiteY5" fmla="*/ 662940 h 1325879"/>
                  <a:gd name="connsiteX6" fmla="*/ 0 w 4395101"/>
                  <a:gd name="connsiteY6" fmla="*/ 0 h 132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5101" h="1325879">
                    <a:moveTo>
                      <a:pt x="0" y="0"/>
                    </a:moveTo>
                    <a:lnTo>
                      <a:pt x="3732162" y="0"/>
                    </a:lnTo>
                    <a:lnTo>
                      <a:pt x="4395101" y="662940"/>
                    </a:lnTo>
                    <a:lnTo>
                      <a:pt x="3732162" y="1325879"/>
                    </a:lnTo>
                    <a:lnTo>
                      <a:pt x="0" y="1325879"/>
                    </a:lnTo>
                    <a:lnTo>
                      <a:pt x="662940" y="662940"/>
                    </a:lnTo>
                    <a:lnTo>
                      <a:pt x="0" y="0"/>
                    </a:lnTo>
                    <a:close/>
                  </a:path>
                </a:pathLst>
              </a:custGeom>
              <a:solidFill>
                <a:schemeClr val="accent4">
                  <a:lumMod val="60000"/>
                  <a:lumOff val="40000"/>
                </a:schemeClr>
              </a:solidFill>
              <a:ln w="57150" cap="flat" cmpd="sng">
                <a:solidFill>
                  <a:schemeClr val="bg1"/>
                </a:solidFill>
                <a:miter lim="800000"/>
              </a:ln>
            </p:spPr>
            <p:style>
              <a:lnRef idx="2">
                <a:schemeClr val="lt1">
                  <a:hueOff val="0"/>
                  <a:satOff val="0"/>
                  <a:lumOff val="0"/>
                  <a:alphaOff val="0"/>
                </a:schemeClr>
              </a:lnRef>
              <a:fillRef idx="1">
                <a:schemeClr val="accent4">
                  <a:shade val="80000"/>
                  <a:hueOff val="-289818"/>
                  <a:satOff val="-11278"/>
                  <a:lumOff val="27443"/>
                  <a:alphaOff val="0"/>
                </a:schemeClr>
              </a:fillRef>
              <a:effectRef idx="0">
                <a:schemeClr val="accent4">
                  <a:shade val="80000"/>
                  <a:hueOff val="-289818"/>
                  <a:satOff val="-11278"/>
                  <a:lumOff val="27443"/>
                  <a:alphaOff val="0"/>
                </a:schemeClr>
              </a:effectRef>
              <a:fontRef idx="minor">
                <a:schemeClr val="lt1"/>
              </a:fontRef>
            </p:style>
            <p:txBody>
              <a:bodyPr spcFirstLastPara="0" vert="horz" wrap="square" lIns="818960" tIns="104013" rIns="714946" bIns="104013" numCol="1" spcCol="1270" anchor="ctr" anchorCtr="0">
                <a:noAutofit/>
              </a:bodyPr>
              <a:lstStyle/>
              <a:p>
                <a:pPr marL="0" lvl="0" indent="0" algn="ctr" defTabSz="1733550">
                  <a:lnSpc>
                    <a:spcPct val="90000"/>
                  </a:lnSpc>
                  <a:spcBef>
                    <a:spcPct val="0"/>
                  </a:spcBef>
                  <a:spcAft>
                    <a:spcPct val="35000"/>
                  </a:spcAft>
                  <a:buNone/>
                </a:pPr>
                <a:r>
                  <a:rPr lang="en-US" sz="3600" b="1" kern="1200"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Sept. 30, 2024 </a:t>
                </a:r>
              </a:p>
            </p:txBody>
          </p:sp>
        </p:grpSp>
        <p:grpSp>
          <p:nvGrpSpPr>
            <p:cNvPr id="9" name="Group 8">
              <a:extLst>
                <a:ext uri="{FF2B5EF4-FFF2-40B4-BE49-F238E27FC236}">
                  <a16:creationId xmlns:a16="http://schemas.microsoft.com/office/drawing/2014/main" id="{DC1C9E67-AA6B-7FEC-5AA5-300A9704DCEA}"/>
                </a:ext>
              </a:extLst>
            </p:cNvPr>
            <p:cNvGrpSpPr/>
            <p:nvPr/>
          </p:nvGrpSpPr>
          <p:grpSpPr>
            <a:xfrm>
              <a:off x="3851089" y="1943340"/>
              <a:ext cx="4556759" cy="3419543"/>
              <a:chOff x="3817621" y="3107075"/>
              <a:chExt cx="4556759" cy="3419543"/>
            </a:xfrm>
          </p:grpSpPr>
          <p:sp>
            <p:nvSpPr>
              <p:cNvPr id="15" name="TextBox 14">
                <a:extLst>
                  <a:ext uri="{FF2B5EF4-FFF2-40B4-BE49-F238E27FC236}">
                    <a16:creationId xmlns:a16="http://schemas.microsoft.com/office/drawing/2014/main" id="{2F13592A-F1A0-62C8-0E21-CB9AA119B2FB}"/>
                  </a:ext>
                </a:extLst>
              </p:cNvPr>
              <p:cNvSpPr txBox="1"/>
              <p:nvPr/>
            </p:nvSpPr>
            <p:spPr>
              <a:xfrm>
                <a:off x="4313775" y="4264460"/>
                <a:ext cx="3392137" cy="2262158"/>
              </a:xfrm>
              <a:prstGeom prst="rect">
                <a:avLst/>
              </a:prstGeom>
              <a:noFill/>
              <a:ln>
                <a:noFill/>
              </a:ln>
            </p:spPr>
            <p:txBody>
              <a:bodyPr wrap="square" rtlCol="0">
                <a:spAutoFit/>
              </a:bodyPr>
              <a:lstStyle/>
              <a:p>
                <a:pPr algn="ctr"/>
                <a:r>
                  <a:rPr lang="en-US" sz="2200" b="1" u="sng" dirty="0">
                    <a:latin typeface="Calibri" panose="020F0502020204030204" pitchFamily="34" charset="0"/>
                    <a:cs typeface="Calibri" panose="020F0502020204030204" pitchFamily="34" charset="0"/>
                  </a:rPr>
                  <a:t>EFFECTIVE DATE</a:t>
                </a:r>
              </a:p>
              <a:p>
                <a:pPr marL="285750"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Adopt updated guidelines for new projects.</a:t>
                </a:r>
              </a:p>
              <a:p>
                <a:pPr algn="ctr">
                  <a:spcBef>
                    <a:spcPts val="1800"/>
                  </a:spcBef>
                </a:pPr>
                <a:r>
                  <a:rPr lang="en-US" sz="2200" b="1" u="sng" dirty="0">
                    <a:latin typeface="Calibri" panose="020F0502020204030204" pitchFamily="34" charset="0"/>
                    <a:cs typeface="Calibri" panose="020F0502020204030204" pitchFamily="34" charset="0"/>
                  </a:rPr>
                  <a:t>GRACE PERIOD BEGINS</a:t>
                </a:r>
              </a:p>
              <a:p>
                <a:pPr marL="285750"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for projects which have completed preliminary design.</a:t>
                </a:r>
              </a:p>
            </p:txBody>
          </p:sp>
          <p:sp>
            <p:nvSpPr>
              <p:cNvPr id="12" name="Freeform: Shape 11">
                <a:extLst>
                  <a:ext uri="{FF2B5EF4-FFF2-40B4-BE49-F238E27FC236}">
                    <a16:creationId xmlns:a16="http://schemas.microsoft.com/office/drawing/2014/main" id="{B3BC86E3-5CA9-3599-BCB5-D7A105AE7C91}"/>
                  </a:ext>
                </a:extLst>
              </p:cNvPr>
              <p:cNvSpPr/>
              <p:nvPr/>
            </p:nvSpPr>
            <p:spPr>
              <a:xfrm>
                <a:off x="3817621" y="3107075"/>
                <a:ext cx="4556759" cy="1062135"/>
              </a:xfrm>
              <a:custGeom>
                <a:avLst/>
                <a:gdLst>
                  <a:gd name="connsiteX0" fmla="*/ 0 w 4395101"/>
                  <a:gd name="connsiteY0" fmla="*/ 0 h 1325879"/>
                  <a:gd name="connsiteX1" fmla="*/ 3732162 w 4395101"/>
                  <a:gd name="connsiteY1" fmla="*/ 0 h 1325879"/>
                  <a:gd name="connsiteX2" fmla="*/ 4395101 w 4395101"/>
                  <a:gd name="connsiteY2" fmla="*/ 662940 h 1325879"/>
                  <a:gd name="connsiteX3" fmla="*/ 3732162 w 4395101"/>
                  <a:gd name="connsiteY3" fmla="*/ 1325879 h 1325879"/>
                  <a:gd name="connsiteX4" fmla="*/ 0 w 4395101"/>
                  <a:gd name="connsiteY4" fmla="*/ 1325879 h 1325879"/>
                  <a:gd name="connsiteX5" fmla="*/ 662940 w 4395101"/>
                  <a:gd name="connsiteY5" fmla="*/ 662940 h 1325879"/>
                  <a:gd name="connsiteX6" fmla="*/ 0 w 4395101"/>
                  <a:gd name="connsiteY6" fmla="*/ 0 h 132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5101" h="1325879">
                    <a:moveTo>
                      <a:pt x="0" y="0"/>
                    </a:moveTo>
                    <a:lnTo>
                      <a:pt x="3732162" y="0"/>
                    </a:lnTo>
                    <a:lnTo>
                      <a:pt x="4395101" y="662940"/>
                    </a:lnTo>
                    <a:lnTo>
                      <a:pt x="3732162" y="1325879"/>
                    </a:lnTo>
                    <a:lnTo>
                      <a:pt x="0" y="1325879"/>
                    </a:lnTo>
                    <a:lnTo>
                      <a:pt x="662940" y="662940"/>
                    </a:lnTo>
                    <a:lnTo>
                      <a:pt x="0" y="0"/>
                    </a:lnTo>
                    <a:close/>
                  </a:path>
                </a:pathLst>
              </a:custGeom>
              <a:solidFill>
                <a:schemeClr val="accent4"/>
              </a:solidFill>
              <a:ln w="57150" cap="flat" cmpd="sng">
                <a:solidFill>
                  <a:schemeClr val="bg1"/>
                </a:solidFill>
                <a:miter lim="800000"/>
              </a:ln>
            </p:spPr>
            <p:style>
              <a:lnRef idx="2">
                <a:schemeClr val="lt1">
                  <a:hueOff val="0"/>
                  <a:satOff val="0"/>
                  <a:lumOff val="0"/>
                  <a:alphaOff val="0"/>
                </a:schemeClr>
              </a:lnRef>
              <a:fillRef idx="1">
                <a:schemeClr val="accent4">
                  <a:shade val="80000"/>
                  <a:hueOff val="-144909"/>
                  <a:satOff val="-5639"/>
                  <a:lumOff val="13721"/>
                  <a:alphaOff val="0"/>
                </a:schemeClr>
              </a:fillRef>
              <a:effectRef idx="0">
                <a:schemeClr val="accent4">
                  <a:shade val="80000"/>
                  <a:hueOff val="-144909"/>
                  <a:satOff val="-5639"/>
                  <a:lumOff val="13721"/>
                  <a:alphaOff val="0"/>
                </a:schemeClr>
              </a:effectRef>
              <a:fontRef idx="minor">
                <a:schemeClr val="lt1"/>
              </a:fontRef>
            </p:style>
            <p:txBody>
              <a:bodyPr spcFirstLastPara="0" vert="horz" wrap="square" lIns="818960" tIns="104013" rIns="714946" bIns="104013" numCol="1" spcCol="1270" anchor="ctr" anchorCtr="0">
                <a:noAutofit/>
              </a:bodyPr>
              <a:lstStyle/>
              <a:p>
                <a:pPr marL="0" lvl="0" indent="0" algn="ctr" defTabSz="1733550">
                  <a:lnSpc>
                    <a:spcPct val="90000"/>
                  </a:lnSpc>
                  <a:spcBef>
                    <a:spcPct val="0"/>
                  </a:spcBef>
                  <a:spcAft>
                    <a:spcPct val="35000"/>
                  </a:spcAft>
                  <a:buNone/>
                </a:pPr>
                <a:r>
                  <a:rPr lang="en-US" sz="3600" b="1" kern="1200"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March 31, 2024</a:t>
                </a:r>
              </a:p>
            </p:txBody>
          </p:sp>
        </p:grpSp>
        <p:grpSp>
          <p:nvGrpSpPr>
            <p:cNvPr id="17" name="Group 16">
              <a:extLst>
                <a:ext uri="{FF2B5EF4-FFF2-40B4-BE49-F238E27FC236}">
                  <a16:creationId xmlns:a16="http://schemas.microsoft.com/office/drawing/2014/main" id="{BBB05F6A-E342-0AE4-C9DB-7A0C5F47834B}"/>
                </a:ext>
              </a:extLst>
            </p:cNvPr>
            <p:cNvGrpSpPr/>
            <p:nvPr/>
          </p:nvGrpSpPr>
          <p:grpSpPr>
            <a:xfrm>
              <a:off x="0" y="1943340"/>
              <a:ext cx="4506408" cy="3204099"/>
              <a:chOff x="-33468" y="3107075"/>
              <a:chExt cx="4506408" cy="3204099"/>
            </a:xfrm>
          </p:grpSpPr>
          <p:sp>
            <p:nvSpPr>
              <p:cNvPr id="14" name="TextBox 13">
                <a:extLst>
                  <a:ext uri="{FF2B5EF4-FFF2-40B4-BE49-F238E27FC236}">
                    <a16:creationId xmlns:a16="http://schemas.microsoft.com/office/drawing/2014/main" id="{14C9F08E-927D-09C0-559D-CE43E9797449}"/>
                  </a:ext>
                </a:extLst>
              </p:cNvPr>
              <p:cNvSpPr txBox="1"/>
              <p:nvPr/>
            </p:nvSpPr>
            <p:spPr>
              <a:xfrm>
                <a:off x="484073" y="4264460"/>
                <a:ext cx="3291841" cy="2046714"/>
              </a:xfrm>
              <a:prstGeom prst="rect">
                <a:avLst/>
              </a:prstGeom>
              <a:noFill/>
              <a:ln>
                <a:noFill/>
              </a:ln>
            </p:spPr>
            <p:txBody>
              <a:bodyPr wrap="square" rtlCol="0">
                <a:spAutoFit/>
              </a:bodyPr>
              <a:lstStyle/>
              <a:p>
                <a:pPr algn="ctr">
                  <a:spcAft>
                    <a:spcPts val="600"/>
                  </a:spcAft>
                </a:pPr>
                <a:r>
                  <a:rPr lang="en-US" sz="2200" b="1" u="sng" dirty="0">
                    <a:latin typeface="Calibri" panose="020F0502020204030204" pitchFamily="34" charset="0"/>
                    <a:cs typeface="Calibri" panose="020F0502020204030204" pitchFamily="34" charset="0"/>
                  </a:rPr>
                  <a:t>MANUAL IS PUBLISHED</a:t>
                </a:r>
              </a:p>
              <a:p>
                <a:pPr marL="285750"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Get familiar with the new guidelines and update current practices.</a:t>
                </a:r>
              </a:p>
              <a:p>
                <a:pPr marL="285750"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Update local regulations and authorities.</a:t>
                </a:r>
              </a:p>
            </p:txBody>
          </p:sp>
          <p:sp>
            <p:nvSpPr>
              <p:cNvPr id="11" name="Freeform: Shape 10">
                <a:extLst>
                  <a:ext uri="{FF2B5EF4-FFF2-40B4-BE49-F238E27FC236}">
                    <a16:creationId xmlns:a16="http://schemas.microsoft.com/office/drawing/2014/main" id="{631EF2B7-8591-4685-2148-9209318FB540}"/>
                  </a:ext>
                </a:extLst>
              </p:cNvPr>
              <p:cNvSpPr/>
              <p:nvPr/>
            </p:nvSpPr>
            <p:spPr>
              <a:xfrm>
                <a:off x="-33468" y="3107075"/>
                <a:ext cx="4506408" cy="1062135"/>
              </a:xfrm>
              <a:custGeom>
                <a:avLst/>
                <a:gdLst>
                  <a:gd name="connsiteX0" fmla="*/ 0 w 4395101"/>
                  <a:gd name="connsiteY0" fmla="*/ 0 h 1325879"/>
                  <a:gd name="connsiteX1" fmla="*/ 3732162 w 4395101"/>
                  <a:gd name="connsiteY1" fmla="*/ 0 h 1325879"/>
                  <a:gd name="connsiteX2" fmla="*/ 4395101 w 4395101"/>
                  <a:gd name="connsiteY2" fmla="*/ 662940 h 1325879"/>
                  <a:gd name="connsiteX3" fmla="*/ 3732162 w 4395101"/>
                  <a:gd name="connsiteY3" fmla="*/ 1325879 h 1325879"/>
                  <a:gd name="connsiteX4" fmla="*/ 0 w 4395101"/>
                  <a:gd name="connsiteY4" fmla="*/ 1325879 h 1325879"/>
                  <a:gd name="connsiteX5" fmla="*/ 0 w 4395101"/>
                  <a:gd name="connsiteY5" fmla="*/ 0 h 132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5101" h="1325879">
                    <a:moveTo>
                      <a:pt x="0" y="0"/>
                    </a:moveTo>
                    <a:lnTo>
                      <a:pt x="3732162" y="0"/>
                    </a:lnTo>
                    <a:lnTo>
                      <a:pt x="4395101" y="662940"/>
                    </a:lnTo>
                    <a:lnTo>
                      <a:pt x="3732162" y="1325879"/>
                    </a:lnTo>
                    <a:lnTo>
                      <a:pt x="0" y="1325879"/>
                    </a:lnTo>
                    <a:lnTo>
                      <a:pt x="0" y="0"/>
                    </a:lnTo>
                    <a:close/>
                  </a:path>
                </a:pathLst>
              </a:custGeom>
              <a:solidFill>
                <a:schemeClr val="accent4">
                  <a:lumMod val="75000"/>
                </a:schemeClr>
              </a:solidFill>
              <a:ln w="57150" cap="flat" cmpd="sng">
                <a:solidFill>
                  <a:schemeClr val="bg1"/>
                </a:solidFill>
                <a:miter lim="800000"/>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208026" tIns="104013" rIns="383477" bIns="104013" numCol="1" spcCol="1270" anchor="ctr" anchorCtr="0">
                <a:noAutofit/>
              </a:bodyPr>
              <a:lstStyle/>
              <a:p>
                <a:pPr marL="0" lvl="0" indent="0" algn="ctr" defTabSz="1733550">
                  <a:lnSpc>
                    <a:spcPct val="90000"/>
                  </a:lnSpc>
                  <a:spcBef>
                    <a:spcPct val="0"/>
                  </a:spcBef>
                  <a:spcAft>
                    <a:spcPct val="35000"/>
                  </a:spcAft>
                  <a:buNone/>
                </a:pPr>
                <a:r>
                  <a:rPr lang="en-US" sz="3600" b="1" kern="1200"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Sept. 30, 2023</a:t>
                </a:r>
              </a:p>
            </p:txBody>
          </p:sp>
        </p:grpSp>
      </p:grpSp>
    </p:spTree>
    <p:extLst>
      <p:ext uri="{BB962C8B-B14F-4D97-AF65-F5344CB8AC3E}">
        <p14:creationId xmlns:p14="http://schemas.microsoft.com/office/powerpoint/2010/main" val="256899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9D36-A0D1-76AB-459D-2BE43661F084}"/>
              </a:ext>
            </a:extLst>
          </p:cNvPr>
          <p:cNvSpPr>
            <a:spLocks noGrp="1"/>
          </p:cNvSpPr>
          <p:nvPr>
            <p:ph type="title"/>
          </p:nvPr>
        </p:nvSpPr>
        <p:spPr/>
        <p:txBody>
          <a:bodyPr/>
          <a:lstStyle/>
          <a:p>
            <a:r>
              <a:rPr lang="en-US" dirty="0"/>
              <a:t>Other Happenings at DEEP</a:t>
            </a:r>
          </a:p>
        </p:txBody>
      </p:sp>
      <p:sp>
        <p:nvSpPr>
          <p:cNvPr id="3" name="Content Placeholder 2">
            <a:extLst>
              <a:ext uri="{FF2B5EF4-FFF2-40B4-BE49-F238E27FC236}">
                <a16:creationId xmlns:a16="http://schemas.microsoft.com/office/drawing/2014/main" id="{BC1A0769-BC2F-DAF5-382B-2882D17DF3F6}"/>
              </a:ext>
            </a:extLst>
          </p:cNvPr>
          <p:cNvSpPr>
            <a:spLocks noGrp="1"/>
          </p:cNvSpPr>
          <p:nvPr>
            <p:ph idx="1"/>
          </p:nvPr>
        </p:nvSpPr>
        <p:spPr/>
        <p:txBody>
          <a:bodyPr vert="horz" lIns="0" tIns="0" rIns="0" bIns="0" rtlCol="0" anchor="t">
            <a:noAutofit/>
          </a:bodyPr>
          <a:lstStyle/>
          <a:p>
            <a:r>
              <a:rPr lang="en-US" b="1" dirty="0">
                <a:latin typeface="Calibri"/>
                <a:cs typeface="Calibri"/>
              </a:rPr>
              <a:t>Connecticut Guidelines for Soil Erosion and Sediment Control also updated!</a:t>
            </a:r>
          </a:p>
          <a:p>
            <a:pPr marL="640080" lvl="2" indent="-274320">
              <a:spcBef>
                <a:spcPts val="300"/>
              </a:spcBef>
              <a:buClr>
                <a:srgbClr val="6F6F6F"/>
              </a:buClr>
              <a:buFont typeface="Webdings" panose="05030102010509060703" pitchFamily="18" charset="2"/>
              <a:buChar char="ï"/>
            </a:pPr>
            <a:r>
              <a:rPr lang="en-US" dirty="0">
                <a:latin typeface="Calibri"/>
                <a:cs typeface="Calibri"/>
              </a:rPr>
              <a:t>Same implementation schedule as the Stormwater Quality Manual</a:t>
            </a:r>
          </a:p>
          <a:p>
            <a:r>
              <a:rPr lang="en-US" b="1" dirty="0">
                <a:latin typeface="Calibri"/>
                <a:cs typeface="Calibri"/>
              </a:rPr>
              <a:t>New England Retrofit Manual published July 2022!</a:t>
            </a:r>
          </a:p>
          <a:p>
            <a:pPr marL="640080" lvl="2" indent="-274320">
              <a:spcBef>
                <a:spcPts val="300"/>
              </a:spcBef>
              <a:buClr>
                <a:srgbClr val="6F6F6F"/>
              </a:buClr>
              <a:buFont typeface="Webdings" panose="05030102010509060703" pitchFamily="18" charset="2"/>
              <a:buChar char="ï"/>
            </a:pPr>
            <a:r>
              <a:rPr lang="en-US" dirty="0">
                <a:latin typeface="Calibri"/>
                <a:cs typeface="Calibri"/>
              </a:rPr>
              <a:t>Provides guidance on planning, siting, and designing retrofit stormwater control measures to manage stormwater in existing or reconstructed development situations </a:t>
            </a:r>
          </a:p>
          <a:p>
            <a:pPr marL="640080" lvl="2" indent="-274320">
              <a:spcBef>
                <a:spcPts val="300"/>
              </a:spcBef>
              <a:buClr>
                <a:srgbClr val="6F6F6F"/>
              </a:buClr>
              <a:buFont typeface="Webdings" panose="05030102010509060703" pitchFamily="18" charset="2"/>
              <a:buChar char="ï"/>
            </a:pPr>
            <a:r>
              <a:rPr lang="en-US" dirty="0">
                <a:latin typeface="Calibri"/>
                <a:cs typeface="Calibri"/>
              </a:rPr>
              <a:t>Also presents an approach for crediting pollutant and runoff volume reductions associated with these measures</a:t>
            </a:r>
            <a:endParaRPr lang="en-US" dirty="0"/>
          </a:p>
          <a:p>
            <a:pPr>
              <a:buClr>
                <a:srgbClr val="6F6F6F"/>
              </a:buClr>
            </a:pPr>
            <a:r>
              <a:rPr lang="en-US" b="1" dirty="0">
                <a:latin typeface="Calibri"/>
                <a:cs typeface="Calibri"/>
              </a:rPr>
              <a:t>New Division Director &amp; Asst. Director!</a:t>
            </a:r>
          </a:p>
          <a:p>
            <a:pPr marL="640080" lvl="2" indent="-274320">
              <a:spcBef>
                <a:spcPts val="300"/>
              </a:spcBef>
              <a:buClr>
                <a:srgbClr val="6F6F6F"/>
              </a:buClr>
              <a:buFont typeface="Webdings" panose="05030102010509060703" pitchFamily="18" charset="2"/>
              <a:buChar char="ï"/>
            </a:pPr>
            <a:r>
              <a:rPr lang="en-US" dirty="0">
                <a:latin typeface="Calibri"/>
                <a:cs typeface="Calibri"/>
              </a:rPr>
              <a:t>Audra Dickson, Director of the Water Permitting &amp; Enforcement Division</a:t>
            </a:r>
          </a:p>
          <a:p>
            <a:pPr marL="640080" lvl="2" indent="-274320">
              <a:spcBef>
                <a:spcPts val="300"/>
              </a:spcBef>
              <a:buClr>
                <a:srgbClr val="6F6F6F"/>
              </a:buClr>
              <a:buFont typeface="Webdings" panose="05030102010509060703" pitchFamily="18" charset="2"/>
              <a:buChar char="ï"/>
            </a:pPr>
            <a:r>
              <a:rPr lang="en-US" dirty="0">
                <a:latin typeface="Calibri"/>
                <a:cs typeface="Calibri"/>
              </a:rPr>
              <a:t>Michelle Gore, Assistant Director of the Water Permitting &amp; Enforcement Division</a:t>
            </a:r>
          </a:p>
          <a:p>
            <a:r>
              <a:rPr lang="en-US" b="1" dirty="0">
                <a:solidFill>
                  <a:srgbClr val="6F6F6F"/>
                </a:solidFill>
                <a:latin typeface="Calibri"/>
                <a:cs typeface="Calibri"/>
              </a:rPr>
              <a:t>Stormwater Monitoring Reports (SMRs) can now be submitted electronically!</a:t>
            </a:r>
          </a:p>
          <a:p>
            <a:pPr marL="640080" lvl="2" indent="-274320">
              <a:spcBef>
                <a:spcPts val="300"/>
              </a:spcBef>
              <a:buClr>
                <a:srgbClr val="6F6F6F"/>
              </a:buClr>
              <a:buFont typeface="Webdings" panose="05030102010509060703" pitchFamily="18" charset="2"/>
              <a:buChar char="ï"/>
            </a:pPr>
            <a:r>
              <a:rPr lang="en-US" dirty="0">
                <a:latin typeface="Calibri"/>
                <a:cs typeface="Calibri"/>
              </a:rPr>
              <a:t>Please be on the look out for instructions on the </a:t>
            </a:r>
            <a:r>
              <a:rPr lang="en-US" dirty="0">
                <a:latin typeface="Calibri"/>
                <a:cs typeface="Calibri"/>
                <a:hlinkClick r:id="rId3"/>
              </a:rPr>
              <a:t>Industrial Stormwater webpage</a:t>
            </a:r>
            <a:endParaRPr lang="en-US" dirty="0">
              <a:latin typeface="Calibri"/>
              <a:cs typeface="Calibri"/>
            </a:endParaRPr>
          </a:p>
          <a:p>
            <a:pPr>
              <a:buClr>
                <a:srgbClr val="6F6F6F"/>
              </a:buClr>
            </a:pPr>
            <a:r>
              <a:rPr lang="en-US" b="1" dirty="0">
                <a:latin typeface="Calibri"/>
                <a:cs typeface="Calibri"/>
              </a:rPr>
              <a:t>Updates to the Industrial and Commercial Stormwater General Permits in progress!</a:t>
            </a:r>
          </a:p>
        </p:txBody>
      </p:sp>
      <p:sp>
        <p:nvSpPr>
          <p:cNvPr id="4" name="Date Placeholder 3">
            <a:extLst>
              <a:ext uri="{FF2B5EF4-FFF2-40B4-BE49-F238E27FC236}">
                <a16:creationId xmlns:a16="http://schemas.microsoft.com/office/drawing/2014/main" id="{1749EFB9-A991-90FD-D8EE-D2D998E66819}"/>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B4099649-17E4-B1FA-90D2-4C8C5F0CDCD0}"/>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C996D660-8454-6614-2CA5-EDCE8D4D0131}"/>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02059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DE3556-C8E0-03C2-E141-643FA0CDFDA7}"/>
              </a:ext>
            </a:extLst>
          </p:cNvPr>
          <p:cNvSpPr/>
          <p:nvPr/>
        </p:nvSpPr>
        <p:spPr>
          <a:xfrm>
            <a:off x="0" y="3785937"/>
            <a:ext cx="12192000" cy="1828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57509F-D0CD-2D3D-0861-BAD70CFD525D}"/>
              </a:ext>
            </a:extLst>
          </p:cNvPr>
          <p:cNvSpPr>
            <a:spLocks noGrp="1"/>
          </p:cNvSpPr>
          <p:nvPr>
            <p:ph type="title"/>
          </p:nvPr>
        </p:nvSpPr>
        <p:spPr>
          <a:xfrm>
            <a:off x="381000" y="2062480"/>
            <a:ext cx="11430000" cy="1018139"/>
          </a:xfrm>
        </p:spPr>
        <p:txBody>
          <a:bodyPr anchor="b"/>
          <a:lstStyle/>
          <a:p>
            <a:pPr algn="ctr"/>
            <a:r>
              <a:rPr lang="en-US" sz="6600" dirty="0"/>
              <a:t>Questions?</a:t>
            </a:r>
          </a:p>
        </p:txBody>
      </p:sp>
      <p:sp>
        <p:nvSpPr>
          <p:cNvPr id="4" name="Date Placeholder 3">
            <a:extLst>
              <a:ext uri="{FF2B5EF4-FFF2-40B4-BE49-F238E27FC236}">
                <a16:creationId xmlns:a16="http://schemas.microsoft.com/office/drawing/2014/main" id="{B98D7D6B-BB7C-0503-E50D-D2E43A3B2EE9}"/>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EE9C74F0-EA8B-F762-EFCE-E04EF53A2D39}"/>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06291C8C-F9E4-85EA-694A-52C977150EC3}"/>
              </a:ext>
            </a:extLst>
          </p:cNvPr>
          <p:cNvSpPr>
            <a:spLocks noGrp="1"/>
          </p:cNvSpPr>
          <p:nvPr>
            <p:ph type="sldNum" sz="quarter" idx="12"/>
          </p:nvPr>
        </p:nvSpPr>
        <p:spPr/>
        <p:txBody>
          <a:bodyPr/>
          <a:lstStyle/>
          <a:p>
            <a:fld id="{D57F1E4F-1CFF-5643-939E-217C01CDF565}" type="slidenum">
              <a:rPr lang="en-US" smtClean="0"/>
              <a:pPr/>
              <a:t>25</a:t>
            </a:fld>
            <a:endParaRPr lang="en-US" dirty="0"/>
          </a:p>
        </p:txBody>
      </p:sp>
      <p:grpSp>
        <p:nvGrpSpPr>
          <p:cNvPr id="28" name="Group 27">
            <a:extLst>
              <a:ext uri="{FF2B5EF4-FFF2-40B4-BE49-F238E27FC236}">
                <a16:creationId xmlns:a16="http://schemas.microsoft.com/office/drawing/2014/main" id="{03108EE6-5260-8FAE-A8AB-ED32EAC19146}"/>
              </a:ext>
            </a:extLst>
          </p:cNvPr>
          <p:cNvGrpSpPr/>
          <p:nvPr/>
        </p:nvGrpSpPr>
        <p:grpSpPr>
          <a:xfrm>
            <a:off x="2675701" y="3995450"/>
            <a:ext cx="6840599" cy="1409775"/>
            <a:chOff x="2733860" y="3988394"/>
            <a:chExt cx="6840599" cy="1409775"/>
          </a:xfrm>
        </p:grpSpPr>
        <p:cxnSp>
          <p:nvCxnSpPr>
            <p:cNvPr id="15" name="Straight Connector 14">
              <a:extLst>
                <a:ext uri="{FF2B5EF4-FFF2-40B4-BE49-F238E27FC236}">
                  <a16:creationId xmlns:a16="http://schemas.microsoft.com/office/drawing/2014/main" id="{F0DBDA5A-7230-3289-FCC0-55528535D1AB}"/>
                </a:ext>
              </a:extLst>
            </p:cNvPr>
            <p:cNvCxnSpPr>
              <a:cxnSpLocks/>
            </p:cNvCxnSpPr>
            <p:nvPr/>
          </p:nvCxnSpPr>
          <p:spPr>
            <a:xfrm>
              <a:off x="6154160" y="3988394"/>
              <a:ext cx="0" cy="1409775"/>
            </a:xfrm>
            <a:prstGeom prst="line">
              <a:avLst/>
            </a:prstGeom>
            <a:ln w="28575"/>
            <a:effectLst/>
          </p:spPr>
          <p:style>
            <a:lnRef idx="3">
              <a:schemeClr val="dk1"/>
            </a:lnRef>
            <a:fillRef idx="0">
              <a:schemeClr val="dk1"/>
            </a:fillRef>
            <a:effectRef idx="2">
              <a:schemeClr val="dk1"/>
            </a:effectRef>
            <a:fontRef idx="minor">
              <a:schemeClr val="tx1"/>
            </a:fontRef>
          </p:style>
        </p:cxnSp>
        <p:grpSp>
          <p:nvGrpSpPr>
            <p:cNvPr id="23" name="Group 22">
              <a:extLst>
                <a:ext uri="{FF2B5EF4-FFF2-40B4-BE49-F238E27FC236}">
                  <a16:creationId xmlns:a16="http://schemas.microsoft.com/office/drawing/2014/main" id="{E2D217DC-74E5-2A39-A7C1-59CDDF00ECAF}"/>
                </a:ext>
              </a:extLst>
            </p:cNvPr>
            <p:cNvGrpSpPr/>
            <p:nvPr/>
          </p:nvGrpSpPr>
          <p:grpSpPr>
            <a:xfrm>
              <a:off x="6424866" y="4054645"/>
              <a:ext cx="3149593" cy="1277273"/>
              <a:chOff x="6424866" y="4070468"/>
              <a:chExt cx="3149593" cy="1277273"/>
            </a:xfrm>
          </p:grpSpPr>
          <p:sp>
            <p:nvSpPr>
              <p:cNvPr id="22" name="TextBox 21">
                <a:extLst>
                  <a:ext uri="{FF2B5EF4-FFF2-40B4-BE49-F238E27FC236}">
                    <a16:creationId xmlns:a16="http://schemas.microsoft.com/office/drawing/2014/main" id="{FE5B3FB3-5663-766F-B9F8-236553C06800}"/>
                  </a:ext>
                </a:extLst>
              </p:cNvPr>
              <p:cNvSpPr txBox="1"/>
              <p:nvPr/>
            </p:nvSpPr>
            <p:spPr>
              <a:xfrm>
                <a:off x="6424866" y="4070468"/>
                <a:ext cx="3149593" cy="1277273"/>
              </a:xfrm>
              <a:prstGeom prst="rect">
                <a:avLst/>
              </a:prstGeom>
              <a:noFill/>
            </p:spPr>
            <p:txBody>
              <a:bodyPr wrap="square" rtlCol="0">
                <a:spAutoFit/>
              </a:bodyPr>
              <a:lstStyle/>
              <a:p>
                <a:pPr>
                  <a:spcBef>
                    <a:spcPts val="100"/>
                  </a:spcBef>
                  <a:spcAft>
                    <a:spcPts val="100"/>
                  </a:spcAft>
                </a:pPr>
                <a:r>
                  <a:rPr lang="en-US" b="1" dirty="0">
                    <a:latin typeface="Calibri" panose="020F0502020204030204" pitchFamily="34" charset="0"/>
                    <a:cs typeface="Calibri" panose="020F0502020204030204" pitchFamily="34" charset="0"/>
                  </a:rPr>
                  <a:t>Nicole Kibbe</a:t>
                </a:r>
              </a:p>
              <a:p>
                <a:pPr>
                  <a:spcBef>
                    <a:spcPts val="100"/>
                  </a:spcBef>
                  <a:spcAft>
                    <a:spcPts val="100"/>
                  </a:spcAft>
                </a:pPr>
                <a:r>
                  <a:rPr lang="en-US" dirty="0">
                    <a:latin typeface="Calibri" panose="020F0502020204030204" pitchFamily="34" charset="0"/>
                    <a:cs typeface="Calibri" panose="020F0502020204030204" pitchFamily="34" charset="0"/>
                  </a:rPr>
                  <a:t>CT DEEP Stormwater Program</a:t>
                </a:r>
              </a:p>
              <a:p>
                <a:pPr>
                  <a:spcBef>
                    <a:spcPts val="100"/>
                  </a:spcBef>
                  <a:spcAft>
                    <a:spcPts val="100"/>
                  </a:spcAft>
                </a:pPr>
                <a:r>
                  <a:rPr lang="en-US" dirty="0">
                    <a:latin typeface="Calibri" panose="020F0502020204030204" pitchFamily="34" charset="0"/>
                    <a:cs typeface="Calibri" panose="020F0502020204030204" pitchFamily="34" charset="0"/>
                  </a:rPr>
                  <a:t>      860.424.3846</a:t>
                </a:r>
              </a:p>
              <a:p>
                <a:pPr>
                  <a:spcBef>
                    <a:spcPts val="100"/>
                  </a:spcBef>
                  <a:spcAft>
                    <a:spcPts val="100"/>
                  </a:spcAft>
                </a:pPr>
                <a:r>
                  <a:rPr lang="en-US" dirty="0">
                    <a:latin typeface="Calibri" panose="020F0502020204030204" pitchFamily="34" charset="0"/>
                    <a:cs typeface="Calibri" panose="020F0502020204030204" pitchFamily="34" charset="0"/>
                  </a:rPr>
                  <a:t>      </a:t>
                </a:r>
                <a:r>
                  <a:rPr lang="en-US" u="sng" dirty="0">
                    <a:solidFill>
                      <a:schemeClr val="tx2">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Nicole.Kibbe@ct.gov</a:t>
                </a:r>
                <a:r>
                  <a:rPr lang="en-US" dirty="0">
                    <a:solidFill>
                      <a:schemeClr val="tx2">
                        <a:lumMod val="60000"/>
                        <a:lumOff val="40000"/>
                      </a:schemeClr>
                    </a:solidFill>
                    <a:latin typeface="Calibri" panose="020F0502020204030204" pitchFamily="34" charset="0"/>
                    <a:cs typeface="Calibri" panose="020F0502020204030204" pitchFamily="34" charset="0"/>
                  </a:rPr>
                  <a:t> </a:t>
                </a:r>
              </a:p>
            </p:txBody>
          </p:sp>
          <p:sp>
            <p:nvSpPr>
              <p:cNvPr id="18" name="Rectangle: Rounded Corners 17">
                <a:extLst>
                  <a:ext uri="{FF2B5EF4-FFF2-40B4-BE49-F238E27FC236}">
                    <a16:creationId xmlns:a16="http://schemas.microsoft.com/office/drawing/2014/main" id="{B14F76F8-5676-A4EA-5701-2ECD7820BB3E}"/>
                  </a:ext>
                </a:extLst>
              </p:cNvPr>
              <p:cNvSpPr/>
              <p:nvPr/>
            </p:nvSpPr>
            <p:spPr>
              <a:xfrm>
                <a:off x="6491711" y="5015297"/>
                <a:ext cx="270032"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E</a:t>
                </a:r>
              </a:p>
            </p:txBody>
          </p:sp>
          <p:sp>
            <p:nvSpPr>
              <p:cNvPr id="19" name="Rectangle: Rounded Corners 18">
                <a:extLst>
                  <a:ext uri="{FF2B5EF4-FFF2-40B4-BE49-F238E27FC236}">
                    <a16:creationId xmlns:a16="http://schemas.microsoft.com/office/drawing/2014/main" id="{C7A00B36-73F0-4591-3BE1-A3A2B5AE17A0}"/>
                  </a:ext>
                </a:extLst>
              </p:cNvPr>
              <p:cNvSpPr/>
              <p:nvPr/>
            </p:nvSpPr>
            <p:spPr>
              <a:xfrm>
                <a:off x="6491711" y="4717543"/>
                <a:ext cx="270032"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latin typeface="Calibri" panose="020F0502020204030204" pitchFamily="34" charset="0"/>
                    <a:cs typeface="Calibri" panose="020F0502020204030204" pitchFamily="34" charset="0"/>
                  </a:rPr>
                  <a:t>P</a:t>
                </a:r>
              </a:p>
            </p:txBody>
          </p:sp>
        </p:grpSp>
        <p:sp>
          <p:nvSpPr>
            <p:cNvPr id="27" name="TextBox 26">
              <a:extLst>
                <a:ext uri="{FF2B5EF4-FFF2-40B4-BE49-F238E27FC236}">
                  <a16:creationId xmlns:a16="http://schemas.microsoft.com/office/drawing/2014/main" id="{CD183FF0-147E-AA70-C606-357EA3A1532A}"/>
                </a:ext>
              </a:extLst>
            </p:cNvPr>
            <p:cNvSpPr txBox="1"/>
            <p:nvPr/>
          </p:nvSpPr>
          <p:spPr>
            <a:xfrm>
              <a:off x="2733860" y="4054645"/>
              <a:ext cx="3149593" cy="1277273"/>
            </a:xfrm>
            <a:prstGeom prst="rect">
              <a:avLst/>
            </a:prstGeom>
            <a:noFill/>
          </p:spPr>
          <p:txBody>
            <a:bodyPr wrap="square" rtlCol="0">
              <a:spAutoFit/>
            </a:bodyPr>
            <a:lstStyle/>
            <a:p>
              <a:pPr>
                <a:spcBef>
                  <a:spcPts val="100"/>
                </a:spcBef>
                <a:spcAft>
                  <a:spcPts val="100"/>
                </a:spcAft>
              </a:pPr>
              <a:r>
                <a:rPr lang="en-US" b="1" dirty="0">
                  <a:latin typeface="Calibri" panose="020F0502020204030204" pitchFamily="34" charset="0"/>
                  <a:cs typeface="Calibri" panose="020F0502020204030204" pitchFamily="34" charset="0"/>
                </a:rPr>
                <a:t>Chris Stone, P.E.</a:t>
              </a:r>
            </a:p>
            <a:p>
              <a:pPr>
                <a:spcBef>
                  <a:spcPts val="100"/>
                </a:spcBef>
                <a:spcAft>
                  <a:spcPts val="100"/>
                </a:spcAft>
              </a:pPr>
              <a:r>
                <a:rPr lang="en-US" dirty="0">
                  <a:latin typeface="Calibri" panose="020F0502020204030204" pitchFamily="34" charset="0"/>
                  <a:cs typeface="Calibri" panose="020F0502020204030204" pitchFamily="34" charset="0"/>
                </a:rPr>
                <a:t>CT DEEP Stormwater Program</a:t>
              </a:r>
            </a:p>
            <a:p>
              <a:pPr>
                <a:spcBef>
                  <a:spcPts val="100"/>
                </a:spcBef>
                <a:spcAft>
                  <a:spcPts val="100"/>
                </a:spcAft>
              </a:pPr>
              <a:r>
                <a:rPr lang="en-US" dirty="0">
                  <a:latin typeface="Calibri" panose="020F0502020204030204" pitchFamily="34" charset="0"/>
                  <a:cs typeface="Calibri" panose="020F0502020204030204" pitchFamily="34" charset="0"/>
                </a:rPr>
                <a:t>      860.424.3850</a:t>
              </a:r>
            </a:p>
            <a:p>
              <a:pPr>
                <a:spcBef>
                  <a:spcPts val="100"/>
                </a:spcBef>
                <a:spcAft>
                  <a:spcPts val="100"/>
                </a:spcAft>
              </a:pPr>
              <a:r>
                <a:rPr lang="en-US" dirty="0">
                  <a:latin typeface="Calibri" panose="020F0502020204030204" pitchFamily="34" charset="0"/>
                  <a:cs typeface="Calibri" panose="020F0502020204030204" pitchFamily="34" charset="0"/>
                </a:rPr>
                <a:t>      </a:t>
              </a:r>
              <a:r>
                <a:rPr lang="en-US" u="sng" dirty="0">
                  <a:solidFill>
                    <a:schemeClr val="tx2">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Chris.Stone@ct.gov</a:t>
              </a:r>
              <a:r>
                <a:rPr lang="en-US" u="sng" dirty="0">
                  <a:solidFill>
                    <a:schemeClr val="tx2">
                      <a:lumMod val="60000"/>
                      <a:lumOff val="40000"/>
                    </a:schemeClr>
                  </a:solidFill>
                  <a:latin typeface="Calibri" panose="020F0502020204030204" pitchFamily="34" charset="0"/>
                  <a:cs typeface="Calibri" panose="020F0502020204030204" pitchFamily="34" charset="0"/>
                </a:rPr>
                <a:t> </a:t>
              </a:r>
              <a:endParaRPr lang="en-US" dirty="0">
                <a:solidFill>
                  <a:schemeClr val="tx2">
                    <a:lumMod val="60000"/>
                    <a:lumOff val="40000"/>
                  </a:schemeClr>
                </a:solidFill>
                <a:latin typeface="Calibri" panose="020F0502020204030204" pitchFamily="34" charset="0"/>
                <a:cs typeface="Calibri" panose="020F0502020204030204" pitchFamily="34" charset="0"/>
              </a:endParaRPr>
            </a:p>
          </p:txBody>
        </p:sp>
      </p:grpSp>
      <p:sp>
        <p:nvSpPr>
          <p:cNvPr id="3" name="Rectangle: Rounded Corners 2">
            <a:extLst>
              <a:ext uri="{FF2B5EF4-FFF2-40B4-BE49-F238E27FC236}">
                <a16:creationId xmlns:a16="http://schemas.microsoft.com/office/drawing/2014/main" id="{1505547A-DA2E-8B47-81EA-1299F1A94B1D}"/>
              </a:ext>
            </a:extLst>
          </p:cNvPr>
          <p:cNvSpPr/>
          <p:nvPr/>
        </p:nvSpPr>
        <p:spPr>
          <a:xfrm>
            <a:off x="2747489" y="5006530"/>
            <a:ext cx="270032"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E</a:t>
            </a:r>
          </a:p>
        </p:txBody>
      </p:sp>
      <p:sp>
        <p:nvSpPr>
          <p:cNvPr id="7" name="Rectangle: Rounded Corners 6">
            <a:extLst>
              <a:ext uri="{FF2B5EF4-FFF2-40B4-BE49-F238E27FC236}">
                <a16:creationId xmlns:a16="http://schemas.microsoft.com/office/drawing/2014/main" id="{FF95EF88-AEDC-7C97-285C-FABF6A71B335}"/>
              </a:ext>
            </a:extLst>
          </p:cNvPr>
          <p:cNvSpPr/>
          <p:nvPr/>
        </p:nvSpPr>
        <p:spPr>
          <a:xfrm>
            <a:off x="2747489" y="4708776"/>
            <a:ext cx="270032"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latin typeface="Calibri"/>
                <a:cs typeface="Calibri"/>
              </a:rPr>
              <a:t>P</a:t>
            </a:r>
          </a:p>
        </p:txBody>
      </p:sp>
    </p:spTree>
    <p:extLst>
      <p:ext uri="{BB962C8B-B14F-4D97-AF65-F5344CB8AC3E}">
        <p14:creationId xmlns:p14="http://schemas.microsoft.com/office/powerpoint/2010/main" val="204344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2F41-BC19-FCF1-E44A-47CEBE2D4CFA}"/>
              </a:ext>
            </a:extLst>
          </p:cNvPr>
          <p:cNvSpPr>
            <a:spLocks noGrp="1"/>
          </p:cNvSpPr>
          <p:nvPr>
            <p:ph type="title"/>
          </p:nvPr>
        </p:nvSpPr>
        <p:spPr/>
        <p:txBody>
          <a:bodyPr/>
          <a:lstStyle/>
          <a:p>
            <a:r>
              <a:rPr lang="en-US" dirty="0"/>
              <a:t>Stormwater Permitting</a:t>
            </a:r>
          </a:p>
        </p:txBody>
      </p:sp>
      <p:sp>
        <p:nvSpPr>
          <p:cNvPr id="3" name="Content Placeholder 2">
            <a:extLst>
              <a:ext uri="{FF2B5EF4-FFF2-40B4-BE49-F238E27FC236}">
                <a16:creationId xmlns:a16="http://schemas.microsoft.com/office/drawing/2014/main" id="{669B173D-8254-B3C1-7876-FF68308B76CD}"/>
              </a:ext>
            </a:extLst>
          </p:cNvPr>
          <p:cNvSpPr>
            <a:spLocks noGrp="1"/>
          </p:cNvSpPr>
          <p:nvPr>
            <p:ph idx="1"/>
          </p:nvPr>
        </p:nvSpPr>
        <p:spPr>
          <a:xfrm>
            <a:off x="381000" y="1417323"/>
            <a:ext cx="11437315" cy="2344195"/>
          </a:xfrm>
        </p:spPr>
        <p:txBody>
          <a:bodyPr vert="horz" lIns="0" tIns="0" rIns="0" bIns="0" rtlCol="0" anchor="t">
            <a:noAutofit/>
          </a:bodyPr>
          <a:lstStyle/>
          <a:p>
            <a:pPr marL="388620" indent="-342900">
              <a:buClr>
                <a:srgbClr val="6F6F6F"/>
              </a:buClr>
              <a:buFont typeface="Webdings" panose="05030102010509060703" pitchFamily="18" charset="2"/>
              <a:buChar char=""/>
            </a:pPr>
            <a:r>
              <a:rPr lang="en-US" dirty="0">
                <a:latin typeface="Calibri" panose="020F0502020204030204" pitchFamily="34" charset="0"/>
              </a:rPr>
              <a:t>Stormwater runs over surfaces and collects pollutants, which can be transported – untreated – to our waterbodies.</a:t>
            </a:r>
          </a:p>
          <a:p>
            <a:pPr marL="388620" indent="-342900">
              <a:buClr>
                <a:srgbClr val="6F6F6F"/>
              </a:buClr>
              <a:buFont typeface="Webdings" panose="05030102010509060703" pitchFamily="18" charset="2"/>
              <a:buChar char="Ú"/>
            </a:pPr>
            <a:r>
              <a:rPr lang="en-US" dirty="0">
                <a:latin typeface="Calibri" panose="020F0502020204030204" pitchFamily="34" charset="0"/>
              </a:rPr>
              <a:t>EPA published a study that found stormwater runoff has the potential to collect a pollutant load resembling raw sewage and developed national regulations.</a:t>
            </a:r>
          </a:p>
          <a:p>
            <a:pPr marL="388620" indent="-342900">
              <a:buClr>
                <a:srgbClr val="6F6F6F"/>
              </a:buClr>
              <a:buFont typeface="Webdings" panose="05030102010509060703" pitchFamily="18" charset="2"/>
              <a:buChar char="Ú"/>
            </a:pPr>
            <a:r>
              <a:rPr lang="en-US" dirty="0">
                <a:latin typeface="Calibri" panose="020F0502020204030204" pitchFamily="34" charset="0"/>
              </a:rPr>
              <a:t>Phase I &amp; II Stormwater Permits implemented to authorize stormwater discharges to waters of the state.</a:t>
            </a:r>
          </a:p>
        </p:txBody>
      </p:sp>
      <p:sp>
        <p:nvSpPr>
          <p:cNvPr id="4" name="Date Placeholder 3">
            <a:extLst>
              <a:ext uri="{FF2B5EF4-FFF2-40B4-BE49-F238E27FC236}">
                <a16:creationId xmlns:a16="http://schemas.microsoft.com/office/drawing/2014/main" id="{6C1E05A5-E620-E6DE-BD42-0876D3EC84EB}"/>
              </a:ext>
            </a:extLst>
          </p:cNvPr>
          <p:cNvSpPr>
            <a:spLocks noGrp="1"/>
          </p:cNvSpPr>
          <p:nvPr>
            <p:ph type="dt" sz="half" idx="10"/>
          </p:nvPr>
        </p:nvSpPr>
        <p:spPr/>
        <p:txBody>
          <a:bodyPr/>
          <a:lstStyle/>
          <a:p>
            <a:r>
              <a:rPr lang="en-US" dirty="0"/>
              <a:t>10/19/2023</a:t>
            </a:r>
          </a:p>
        </p:txBody>
      </p:sp>
      <p:sp>
        <p:nvSpPr>
          <p:cNvPr id="5" name="Slide Number Placeholder 4">
            <a:extLst>
              <a:ext uri="{FF2B5EF4-FFF2-40B4-BE49-F238E27FC236}">
                <a16:creationId xmlns:a16="http://schemas.microsoft.com/office/drawing/2014/main" id="{FC581AA9-78D7-8F9B-2C80-1E739506723C}"/>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Footer Placeholder 5">
            <a:extLst>
              <a:ext uri="{FF2B5EF4-FFF2-40B4-BE49-F238E27FC236}">
                <a16:creationId xmlns:a16="http://schemas.microsoft.com/office/drawing/2014/main" id="{A97F30EE-701F-3DB1-4A4B-05C7B02FA25B}"/>
              </a:ext>
            </a:extLst>
          </p:cNvPr>
          <p:cNvSpPr>
            <a:spLocks noGrp="1"/>
          </p:cNvSpPr>
          <p:nvPr>
            <p:ph type="ftr" sz="quarter" idx="11"/>
          </p:nvPr>
        </p:nvSpPr>
        <p:spPr/>
        <p:txBody>
          <a:bodyPr/>
          <a:lstStyle/>
          <a:p>
            <a:r>
              <a:rPr lang="en-US" dirty="0"/>
              <a:t>Connecticut Department of Energy &amp; Environmental Protection</a:t>
            </a:r>
          </a:p>
        </p:txBody>
      </p:sp>
      <p:grpSp>
        <p:nvGrpSpPr>
          <p:cNvPr id="23" name="Group 22">
            <a:extLst>
              <a:ext uri="{FF2B5EF4-FFF2-40B4-BE49-F238E27FC236}">
                <a16:creationId xmlns:a16="http://schemas.microsoft.com/office/drawing/2014/main" id="{1F819535-4778-7317-CD1C-324A20130649}"/>
              </a:ext>
            </a:extLst>
          </p:cNvPr>
          <p:cNvGrpSpPr/>
          <p:nvPr/>
        </p:nvGrpSpPr>
        <p:grpSpPr>
          <a:xfrm>
            <a:off x="487680" y="4236720"/>
            <a:ext cx="2639058" cy="2157784"/>
            <a:chOff x="487680" y="4236720"/>
            <a:chExt cx="2639058" cy="2157784"/>
          </a:xfrm>
        </p:grpSpPr>
        <p:grpSp>
          <p:nvGrpSpPr>
            <p:cNvPr id="13" name="Group 12">
              <a:extLst>
                <a:ext uri="{FF2B5EF4-FFF2-40B4-BE49-F238E27FC236}">
                  <a16:creationId xmlns:a16="http://schemas.microsoft.com/office/drawing/2014/main" id="{4F46CFCB-5FFC-BC79-296F-5BB7096F2981}"/>
                </a:ext>
              </a:extLst>
            </p:cNvPr>
            <p:cNvGrpSpPr/>
            <p:nvPr/>
          </p:nvGrpSpPr>
          <p:grpSpPr>
            <a:xfrm>
              <a:off x="487680" y="4236720"/>
              <a:ext cx="2639058" cy="2157784"/>
              <a:chOff x="9168923" y="2640813"/>
              <a:chExt cx="2306595" cy="2100650"/>
            </a:xfrm>
          </p:grpSpPr>
          <p:sp>
            <p:nvSpPr>
              <p:cNvPr id="14" name="Rectangle: Rounded Corners 13">
                <a:extLst>
                  <a:ext uri="{FF2B5EF4-FFF2-40B4-BE49-F238E27FC236}">
                    <a16:creationId xmlns:a16="http://schemas.microsoft.com/office/drawing/2014/main" id="{D9F87330-68FB-0CAA-73A5-CE1E51D594B7}"/>
                  </a:ext>
                </a:extLst>
              </p:cNvPr>
              <p:cNvSpPr/>
              <p:nvPr/>
            </p:nvSpPr>
            <p:spPr>
              <a:xfrm>
                <a:off x="9168923" y="2640813"/>
                <a:ext cx="2306595" cy="1474574"/>
              </a:xfrm>
              <a:prstGeom prst="roundRect">
                <a:avLst>
                  <a:gd name="adj" fmla="val 874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1C22982-2095-093D-E56C-13650070D9DA}"/>
                  </a:ext>
                </a:extLst>
              </p:cNvPr>
              <p:cNvSpPr/>
              <p:nvPr/>
            </p:nvSpPr>
            <p:spPr>
              <a:xfrm>
                <a:off x="9168923" y="3950630"/>
                <a:ext cx="2306595" cy="790833"/>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Commercial Stormwater General Permit</a:t>
                </a:r>
              </a:p>
            </p:txBody>
          </p:sp>
        </p:grpSp>
        <p:pic>
          <p:nvPicPr>
            <p:cNvPr id="27" name="Graphic 26" descr="Store with solid fill">
              <a:extLst>
                <a:ext uri="{FF2B5EF4-FFF2-40B4-BE49-F238E27FC236}">
                  <a16:creationId xmlns:a16="http://schemas.microsoft.com/office/drawing/2014/main" id="{D1D5F71C-3042-2EC7-7D7A-93C889D4AC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0763" y="4336427"/>
              <a:ext cx="1188720" cy="1188720"/>
            </a:xfrm>
            <a:prstGeom prst="rect">
              <a:avLst/>
            </a:prstGeom>
          </p:spPr>
        </p:pic>
      </p:grpSp>
      <p:grpSp>
        <p:nvGrpSpPr>
          <p:cNvPr id="22" name="Group 21">
            <a:extLst>
              <a:ext uri="{FF2B5EF4-FFF2-40B4-BE49-F238E27FC236}">
                <a16:creationId xmlns:a16="http://schemas.microsoft.com/office/drawing/2014/main" id="{E428635F-4D80-3935-8951-A36F4E0CFE89}"/>
              </a:ext>
            </a:extLst>
          </p:cNvPr>
          <p:cNvGrpSpPr/>
          <p:nvPr/>
        </p:nvGrpSpPr>
        <p:grpSpPr>
          <a:xfrm>
            <a:off x="3346874" y="4236720"/>
            <a:ext cx="2639058" cy="2157784"/>
            <a:chOff x="3346874" y="4236720"/>
            <a:chExt cx="2639058" cy="2157784"/>
          </a:xfrm>
        </p:grpSpPr>
        <p:grpSp>
          <p:nvGrpSpPr>
            <p:cNvPr id="16" name="Group 15">
              <a:extLst>
                <a:ext uri="{FF2B5EF4-FFF2-40B4-BE49-F238E27FC236}">
                  <a16:creationId xmlns:a16="http://schemas.microsoft.com/office/drawing/2014/main" id="{BFCB920E-AB0E-A762-9E4E-9EC4493BD629}"/>
                </a:ext>
              </a:extLst>
            </p:cNvPr>
            <p:cNvGrpSpPr/>
            <p:nvPr/>
          </p:nvGrpSpPr>
          <p:grpSpPr>
            <a:xfrm>
              <a:off x="3346874" y="4236720"/>
              <a:ext cx="2639058" cy="2157784"/>
              <a:chOff x="9168923" y="2640813"/>
              <a:chExt cx="2306595" cy="2100650"/>
            </a:xfrm>
          </p:grpSpPr>
          <p:sp>
            <p:nvSpPr>
              <p:cNvPr id="17" name="Rectangle: Rounded Corners 16">
                <a:extLst>
                  <a:ext uri="{FF2B5EF4-FFF2-40B4-BE49-F238E27FC236}">
                    <a16:creationId xmlns:a16="http://schemas.microsoft.com/office/drawing/2014/main" id="{53AD69CD-562E-AA75-C904-C48C13B3E2C4}"/>
                  </a:ext>
                </a:extLst>
              </p:cNvPr>
              <p:cNvSpPr/>
              <p:nvPr/>
            </p:nvSpPr>
            <p:spPr>
              <a:xfrm>
                <a:off x="9168923" y="2640813"/>
                <a:ext cx="2306595" cy="1474574"/>
              </a:xfrm>
              <a:prstGeom prst="roundRect">
                <a:avLst>
                  <a:gd name="adj" fmla="val 874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44D54A4-909C-5FD4-7B8C-8A12680ADC16}"/>
                  </a:ext>
                </a:extLst>
              </p:cNvPr>
              <p:cNvSpPr/>
              <p:nvPr/>
            </p:nvSpPr>
            <p:spPr>
              <a:xfrm>
                <a:off x="9168923" y="3950630"/>
                <a:ext cx="2306595" cy="79083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Construction Stormwater </a:t>
                </a:r>
              </a:p>
              <a:p>
                <a:pPr algn="ctr"/>
                <a:r>
                  <a:rPr lang="en-US" b="1" dirty="0">
                    <a:latin typeface="Calibri" panose="020F0502020204030204" pitchFamily="34" charset="0"/>
                    <a:cs typeface="Calibri" panose="020F0502020204030204" pitchFamily="34" charset="0"/>
                  </a:rPr>
                  <a:t>General Permit</a:t>
                </a:r>
              </a:p>
            </p:txBody>
          </p:sp>
        </p:grpSp>
        <p:pic>
          <p:nvPicPr>
            <p:cNvPr id="29" name="Graphic 28" descr="Excavator with solid fill">
              <a:extLst>
                <a:ext uri="{FF2B5EF4-FFF2-40B4-BE49-F238E27FC236}">
                  <a16:creationId xmlns:a16="http://schemas.microsoft.com/office/drawing/2014/main" id="{BBCB7859-52CF-DED7-6C9E-D4E7C8339F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9957" y="4336427"/>
              <a:ext cx="1188720" cy="1188720"/>
            </a:xfrm>
            <a:prstGeom prst="rect">
              <a:avLst/>
            </a:prstGeom>
          </p:spPr>
        </p:pic>
      </p:grpSp>
      <p:grpSp>
        <p:nvGrpSpPr>
          <p:cNvPr id="12" name="Group 11">
            <a:extLst>
              <a:ext uri="{FF2B5EF4-FFF2-40B4-BE49-F238E27FC236}">
                <a16:creationId xmlns:a16="http://schemas.microsoft.com/office/drawing/2014/main" id="{534FA0AD-DE86-7A07-1722-CF4028F650F7}"/>
              </a:ext>
            </a:extLst>
          </p:cNvPr>
          <p:cNvGrpSpPr/>
          <p:nvPr/>
        </p:nvGrpSpPr>
        <p:grpSpPr>
          <a:xfrm>
            <a:off x="6206068" y="4236720"/>
            <a:ext cx="2639058" cy="2157784"/>
            <a:chOff x="6206068" y="4236720"/>
            <a:chExt cx="2639058" cy="2157784"/>
          </a:xfrm>
        </p:grpSpPr>
        <p:grpSp>
          <p:nvGrpSpPr>
            <p:cNvPr id="19" name="Group 18">
              <a:extLst>
                <a:ext uri="{FF2B5EF4-FFF2-40B4-BE49-F238E27FC236}">
                  <a16:creationId xmlns:a16="http://schemas.microsoft.com/office/drawing/2014/main" id="{2DFD5FCC-800F-4A8E-5109-AC1992B488A1}"/>
                </a:ext>
              </a:extLst>
            </p:cNvPr>
            <p:cNvGrpSpPr/>
            <p:nvPr/>
          </p:nvGrpSpPr>
          <p:grpSpPr>
            <a:xfrm>
              <a:off x="6206068" y="4236720"/>
              <a:ext cx="2639058" cy="2157784"/>
              <a:chOff x="9168923" y="2640813"/>
              <a:chExt cx="2306595" cy="2100650"/>
            </a:xfrm>
          </p:grpSpPr>
          <p:sp>
            <p:nvSpPr>
              <p:cNvPr id="20" name="Rectangle: Rounded Corners 19">
                <a:extLst>
                  <a:ext uri="{FF2B5EF4-FFF2-40B4-BE49-F238E27FC236}">
                    <a16:creationId xmlns:a16="http://schemas.microsoft.com/office/drawing/2014/main" id="{3D1B818D-202C-1C54-D3F7-19E06B598CE0}"/>
                  </a:ext>
                </a:extLst>
              </p:cNvPr>
              <p:cNvSpPr/>
              <p:nvPr/>
            </p:nvSpPr>
            <p:spPr>
              <a:xfrm>
                <a:off x="9168923" y="2640813"/>
                <a:ext cx="2306595" cy="1474574"/>
              </a:xfrm>
              <a:prstGeom prst="roundRect">
                <a:avLst>
                  <a:gd name="adj" fmla="val 874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A3B5C75-9306-6B5A-01B6-8F74B695DF23}"/>
                  </a:ext>
                </a:extLst>
              </p:cNvPr>
              <p:cNvSpPr/>
              <p:nvPr/>
            </p:nvSpPr>
            <p:spPr>
              <a:xfrm>
                <a:off x="9168923" y="3950630"/>
                <a:ext cx="2306595" cy="79083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Industrial Stormwater General Permit</a:t>
                </a:r>
              </a:p>
            </p:txBody>
          </p:sp>
        </p:grpSp>
        <p:pic>
          <p:nvPicPr>
            <p:cNvPr id="31" name="Graphic 30" descr="Production with solid fill">
              <a:extLst>
                <a:ext uri="{FF2B5EF4-FFF2-40B4-BE49-F238E27FC236}">
                  <a16:creationId xmlns:a16="http://schemas.microsoft.com/office/drawing/2014/main" id="{490694D6-40F2-D657-D74C-741611CC06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31237" y="4336427"/>
              <a:ext cx="1188720" cy="1188720"/>
            </a:xfrm>
            <a:prstGeom prst="rect">
              <a:avLst/>
            </a:prstGeom>
          </p:spPr>
        </p:pic>
      </p:grpSp>
      <p:grpSp>
        <p:nvGrpSpPr>
          <p:cNvPr id="8" name="Group 7">
            <a:extLst>
              <a:ext uri="{FF2B5EF4-FFF2-40B4-BE49-F238E27FC236}">
                <a16:creationId xmlns:a16="http://schemas.microsoft.com/office/drawing/2014/main" id="{D41C9F40-7E5A-63A0-BF91-8725748E9E63}"/>
              </a:ext>
            </a:extLst>
          </p:cNvPr>
          <p:cNvGrpSpPr/>
          <p:nvPr/>
        </p:nvGrpSpPr>
        <p:grpSpPr>
          <a:xfrm>
            <a:off x="9065262" y="4236720"/>
            <a:ext cx="2639058" cy="2157784"/>
            <a:chOff x="9065262" y="4236720"/>
            <a:chExt cx="2639058" cy="2157784"/>
          </a:xfrm>
        </p:grpSpPr>
        <p:grpSp>
          <p:nvGrpSpPr>
            <p:cNvPr id="7" name="Group 6">
              <a:extLst>
                <a:ext uri="{FF2B5EF4-FFF2-40B4-BE49-F238E27FC236}">
                  <a16:creationId xmlns:a16="http://schemas.microsoft.com/office/drawing/2014/main" id="{1066FE64-7CC7-79ED-9467-0A9A0F7EE1AB}"/>
                </a:ext>
              </a:extLst>
            </p:cNvPr>
            <p:cNvGrpSpPr/>
            <p:nvPr/>
          </p:nvGrpSpPr>
          <p:grpSpPr>
            <a:xfrm>
              <a:off x="9065262" y="4236720"/>
              <a:ext cx="2639058" cy="2157784"/>
              <a:chOff x="8953502" y="4293854"/>
              <a:chExt cx="2566973" cy="2100650"/>
            </a:xfrm>
          </p:grpSpPr>
          <p:sp>
            <p:nvSpPr>
              <p:cNvPr id="10" name="Rectangle: Rounded Corners 9">
                <a:extLst>
                  <a:ext uri="{FF2B5EF4-FFF2-40B4-BE49-F238E27FC236}">
                    <a16:creationId xmlns:a16="http://schemas.microsoft.com/office/drawing/2014/main" id="{554789FF-38FC-B8EE-4634-60F10B33097E}"/>
                  </a:ext>
                </a:extLst>
              </p:cNvPr>
              <p:cNvSpPr/>
              <p:nvPr/>
            </p:nvSpPr>
            <p:spPr>
              <a:xfrm>
                <a:off x="8953502" y="4293854"/>
                <a:ext cx="2566973" cy="1474574"/>
              </a:xfrm>
              <a:prstGeom prst="roundRect">
                <a:avLst>
                  <a:gd name="adj" fmla="val 8740"/>
                </a:avLst>
              </a:prstGeom>
              <a:noFill/>
              <a:ln>
                <a:solidFill>
                  <a:schemeClr val="accent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466DE62-1084-4994-4A49-FA0D9F5EF35A}"/>
                  </a:ext>
                </a:extLst>
              </p:cNvPr>
              <p:cNvSpPr/>
              <p:nvPr/>
            </p:nvSpPr>
            <p:spPr>
              <a:xfrm>
                <a:off x="8953502" y="5603671"/>
                <a:ext cx="2566973"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Small MS4 </a:t>
                </a:r>
              </a:p>
              <a:p>
                <a:pPr algn="ctr"/>
                <a:r>
                  <a:rPr lang="en-US" b="1" dirty="0">
                    <a:latin typeface="Calibri" panose="020F0502020204030204" pitchFamily="34" charset="0"/>
                    <a:cs typeface="Calibri" panose="020F0502020204030204" pitchFamily="34" charset="0"/>
                  </a:rPr>
                  <a:t>General Permit</a:t>
                </a:r>
              </a:p>
            </p:txBody>
          </p:sp>
        </p:grpSp>
        <p:pic>
          <p:nvPicPr>
            <p:cNvPr id="33" name="Graphic 32" descr="Park scene with solid fill">
              <a:extLst>
                <a:ext uri="{FF2B5EF4-FFF2-40B4-BE49-F238E27FC236}">
                  <a16:creationId xmlns:a16="http://schemas.microsoft.com/office/drawing/2014/main" id="{03BF542D-20B0-B5BF-3A87-9F1280CE55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92517" y="4336427"/>
              <a:ext cx="1188720" cy="1188720"/>
            </a:xfrm>
            <a:prstGeom prst="rect">
              <a:avLst/>
            </a:prstGeom>
          </p:spPr>
        </p:pic>
      </p:grpSp>
      <p:sp>
        <p:nvSpPr>
          <p:cNvPr id="38" name="TextBox 37">
            <a:extLst>
              <a:ext uri="{FF2B5EF4-FFF2-40B4-BE49-F238E27FC236}">
                <a16:creationId xmlns:a16="http://schemas.microsoft.com/office/drawing/2014/main" id="{B70CC152-9244-A43E-34CB-9D46BE2C9911}"/>
              </a:ext>
            </a:extLst>
          </p:cNvPr>
          <p:cNvSpPr txBox="1"/>
          <p:nvPr/>
        </p:nvSpPr>
        <p:spPr>
          <a:xfrm>
            <a:off x="671527" y="3829903"/>
            <a:ext cx="10848946" cy="430887"/>
          </a:xfrm>
          <a:prstGeom prst="rect">
            <a:avLst/>
          </a:prstGeom>
          <a:noFill/>
        </p:spPr>
        <p:txBody>
          <a:bodyPr wrap="square" lIns="91440" tIns="45720" rIns="91440" bIns="45720" rtlCol="0" anchor="t">
            <a:spAutoFit/>
          </a:bodyPr>
          <a:lstStyle/>
          <a:p>
            <a:pPr algn="ctr"/>
            <a:r>
              <a:rPr lang="en-US" sz="2200" b="1" dirty="0">
                <a:latin typeface="Calibri"/>
                <a:cs typeface="Calibri"/>
              </a:rPr>
              <a:t>FOUR MAIN STORMWATER GENERAL PERMITS IN CONNECTICUT:</a:t>
            </a:r>
          </a:p>
        </p:txBody>
      </p:sp>
    </p:spTree>
    <p:extLst>
      <p:ext uri="{BB962C8B-B14F-4D97-AF65-F5344CB8AC3E}">
        <p14:creationId xmlns:p14="http://schemas.microsoft.com/office/powerpoint/2010/main" val="30145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3"/>
                                        </p:tgtEl>
                                        <p:attrNameLst>
                                          <p:attrName>ppt_w</p:attrName>
                                        </p:attrNameLst>
                                      </p:cBhvr>
                                      <p:tavLst>
                                        <p:tav tm="0">
                                          <p:val>
                                            <p:strVal val="ppt_w"/>
                                          </p:val>
                                        </p:tav>
                                        <p:tav tm="100000">
                                          <p:val>
                                            <p:fltVal val="0"/>
                                          </p:val>
                                        </p:tav>
                                      </p:tavLst>
                                    </p:anim>
                                    <p:anim calcmode="lin" valueType="num">
                                      <p:cBhvr>
                                        <p:cTn id="7" dur="500"/>
                                        <p:tgtEl>
                                          <p:spTgt spid="23"/>
                                        </p:tgtEl>
                                        <p:attrNameLst>
                                          <p:attrName>ppt_h</p:attrName>
                                        </p:attrNameLst>
                                      </p:cBhvr>
                                      <p:tavLst>
                                        <p:tav tm="0">
                                          <p:val>
                                            <p:strVal val="ppt_h"/>
                                          </p:val>
                                        </p:tav>
                                        <p:tav tm="100000">
                                          <p:val>
                                            <p:fltVal val="0"/>
                                          </p:val>
                                        </p:tav>
                                      </p:tavLst>
                                    </p:anim>
                                    <p:animEffect transition="out" filter="fade">
                                      <p:cBhvr>
                                        <p:cTn id="8" dur="500"/>
                                        <p:tgtEl>
                                          <p:spTgt spid="23"/>
                                        </p:tgtEl>
                                      </p:cBhvr>
                                    </p:animEffect>
                                    <p:set>
                                      <p:cBhvr>
                                        <p:cTn id="9" dur="1" fill="hold">
                                          <p:stCondLst>
                                            <p:cond delay="499"/>
                                          </p:stCondLst>
                                        </p:cTn>
                                        <p:tgtEl>
                                          <p:spTgt spid="23"/>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22"/>
                                        </p:tgtEl>
                                        <p:attrNameLst>
                                          <p:attrName>ppt_w</p:attrName>
                                        </p:attrNameLst>
                                      </p:cBhvr>
                                      <p:tavLst>
                                        <p:tav tm="0">
                                          <p:val>
                                            <p:strVal val="ppt_w"/>
                                          </p:val>
                                        </p:tav>
                                        <p:tav tm="100000">
                                          <p:val>
                                            <p:fltVal val="0"/>
                                          </p:val>
                                        </p:tav>
                                      </p:tavLst>
                                    </p:anim>
                                    <p:anim calcmode="lin" valueType="num">
                                      <p:cBhvr>
                                        <p:cTn id="12" dur="500"/>
                                        <p:tgtEl>
                                          <p:spTgt spid="22"/>
                                        </p:tgtEl>
                                        <p:attrNameLst>
                                          <p:attrName>ppt_h</p:attrName>
                                        </p:attrNameLst>
                                      </p:cBhvr>
                                      <p:tavLst>
                                        <p:tav tm="0">
                                          <p:val>
                                            <p:strVal val="ppt_h"/>
                                          </p:val>
                                        </p:tav>
                                        <p:tav tm="100000">
                                          <p:val>
                                            <p:fltVal val="0"/>
                                          </p:val>
                                        </p:tav>
                                      </p:tavLst>
                                    </p:anim>
                                    <p:animEffect transition="out" filter="fade">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12"/>
                                        </p:tgtEl>
                                        <p:attrNameLst>
                                          <p:attrName>ppt_w</p:attrName>
                                        </p:attrNameLst>
                                      </p:cBhvr>
                                      <p:tavLst>
                                        <p:tav tm="0">
                                          <p:val>
                                            <p:strVal val="ppt_w"/>
                                          </p:val>
                                        </p:tav>
                                        <p:tav tm="100000">
                                          <p:val>
                                            <p:fltVal val="0"/>
                                          </p:val>
                                        </p:tav>
                                      </p:tavLst>
                                    </p:anim>
                                    <p:anim calcmode="lin" valueType="num">
                                      <p:cBhvr>
                                        <p:cTn id="17" dur="500"/>
                                        <p:tgtEl>
                                          <p:spTgt spid="12"/>
                                        </p:tgtEl>
                                        <p:attrNameLst>
                                          <p:attrName>ppt_h</p:attrName>
                                        </p:attrNameLst>
                                      </p:cBhvr>
                                      <p:tavLst>
                                        <p:tav tm="0">
                                          <p:val>
                                            <p:strVal val="ppt_h"/>
                                          </p:val>
                                        </p:tav>
                                        <p:tav tm="100000">
                                          <p:val>
                                            <p:fltVal val="0"/>
                                          </p:val>
                                        </p:tav>
                                      </p:tavLst>
                                    </p:anim>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35" presetClass="path" presetSubtype="0" accel="50000" decel="50000" fill="hold" nodeType="withEffect">
                                  <p:stCondLst>
                                    <p:cond delay="0"/>
                                  </p:stCondLst>
                                  <p:childTnLst>
                                    <p:animMotion origin="layout" path="M -2.70833E-6 0.00023 L -0.35169 0 " pathEditMode="relative" rAng="0" ptsTypes="AA">
                                      <p:cBhvr>
                                        <p:cTn id="21" dur="2000" fill="hold"/>
                                        <p:tgtEl>
                                          <p:spTgt spid="8"/>
                                        </p:tgtEl>
                                        <p:attrNameLst>
                                          <p:attrName>ppt_x</p:attrName>
                                          <p:attrName>ppt_y</p:attrName>
                                        </p:attrNameLst>
                                      </p:cBhvr>
                                      <p:rCtr x="-1759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F1A2-E42B-AFCA-A887-F77E51B8596B}"/>
              </a:ext>
            </a:extLst>
          </p:cNvPr>
          <p:cNvSpPr>
            <a:spLocks noGrp="1"/>
          </p:cNvSpPr>
          <p:nvPr>
            <p:ph type="title"/>
          </p:nvPr>
        </p:nvSpPr>
        <p:spPr/>
        <p:txBody>
          <a:bodyPr/>
          <a:lstStyle/>
          <a:p>
            <a:r>
              <a:rPr lang="en-US" dirty="0"/>
              <a:t>Small MS4 General Permit Overview</a:t>
            </a:r>
          </a:p>
        </p:txBody>
      </p:sp>
      <p:sp>
        <p:nvSpPr>
          <p:cNvPr id="24" name="Content Placeholder 23">
            <a:extLst>
              <a:ext uri="{FF2B5EF4-FFF2-40B4-BE49-F238E27FC236}">
                <a16:creationId xmlns:a16="http://schemas.microsoft.com/office/drawing/2014/main" id="{6627447D-F2B5-5955-EA52-5937B54FA51F}"/>
              </a:ext>
            </a:extLst>
          </p:cNvPr>
          <p:cNvSpPr>
            <a:spLocks noGrp="1"/>
          </p:cNvSpPr>
          <p:nvPr>
            <p:ph idx="1"/>
          </p:nvPr>
        </p:nvSpPr>
        <p:spPr>
          <a:xfrm>
            <a:off x="5692914" y="1417323"/>
            <a:ext cx="6299794" cy="4913574"/>
          </a:xfrm>
        </p:spPr>
        <p:txBody>
          <a:bodyPr vert="horz" lIns="0" tIns="0" rIns="0" bIns="0" rtlCol="0" anchor="ctr">
            <a:noAutofit/>
          </a:bodyPr>
          <a:lstStyle/>
          <a:p>
            <a:r>
              <a:rPr lang="en-US" sz="2400" b="1" dirty="0">
                <a:ln w="3175">
                  <a:noFill/>
                </a:ln>
                <a:latin typeface="Calibri" panose="020F0502020204030204" pitchFamily="34" charset="0"/>
                <a:cs typeface="Calibri" panose="020F0502020204030204" pitchFamily="34" charset="0"/>
              </a:rPr>
              <a:t>Permit History</a:t>
            </a:r>
          </a:p>
          <a:p>
            <a:pPr marL="182880" lvl="1" indent="0">
              <a:buClr>
                <a:srgbClr val="6F6F6F"/>
              </a:buClr>
              <a:buNone/>
            </a:pPr>
            <a:r>
              <a:rPr lang="en-US" dirty="0">
                <a:latin typeface="Calibri" panose="020F0502020204030204" pitchFamily="34" charset="0"/>
                <a:cs typeface="Calibri" panose="020F0502020204030204" pitchFamily="34" charset="0"/>
              </a:rPr>
              <a:t>1992:	EPA Phase I Stormwater Rule</a:t>
            </a:r>
          </a:p>
          <a:p>
            <a:pPr marL="182880" lvl="1" indent="0">
              <a:buClr>
                <a:srgbClr val="6F6F6F"/>
              </a:buClr>
              <a:buNone/>
            </a:pPr>
            <a:r>
              <a:rPr lang="en-US" dirty="0">
                <a:latin typeface="Calibri" panose="020F0502020204030204" pitchFamily="34" charset="0"/>
                <a:cs typeface="Calibri" panose="020F0502020204030204" pitchFamily="34" charset="0"/>
              </a:rPr>
              <a:t>1999:	EPA Phase II Stormwater Rule</a:t>
            </a:r>
          </a:p>
          <a:p>
            <a:pPr marL="182880" lvl="1" indent="0">
              <a:buClr>
                <a:srgbClr val="6F6F6F"/>
              </a:buClr>
              <a:buNone/>
            </a:pPr>
            <a:r>
              <a:rPr lang="en-US" dirty="0">
                <a:latin typeface="Calibri" panose="020F0502020204030204" pitchFamily="34" charset="0"/>
                <a:cs typeface="Calibri" panose="020F0502020204030204" pitchFamily="34" charset="0"/>
              </a:rPr>
              <a:t>2004:	</a:t>
            </a:r>
            <a:r>
              <a:rPr lang="en-US" dirty="0"/>
              <a:t>Small </a:t>
            </a:r>
            <a:r>
              <a:rPr lang="en-US" dirty="0">
                <a:latin typeface="Calibri" panose="020F0502020204030204" pitchFamily="34" charset="0"/>
                <a:cs typeface="Calibri" panose="020F0502020204030204" pitchFamily="34" charset="0"/>
              </a:rPr>
              <a:t>MS4 GP issued</a:t>
            </a:r>
          </a:p>
          <a:p>
            <a:pPr marL="182880" lvl="1" indent="0">
              <a:buClr>
                <a:srgbClr val="6F6F6F"/>
              </a:buClr>
              <a:buNone/>
            </a:pPr>
            <a:r>
              <a:rPr lang="en-US" dirty="0">
                <a:latin typeface="Calibri" panose="020F0502020204030204" pitchFamily="34" charset="0"/>
                <a:cs typeface="Calibri" panose="020F0502020204030204" pitchFamily="34" charset="0"/>
              </a:rPr>
              <a:t>2017:	MS4 GP reissued with Modifications</a:t>
            </a:r>
          </a:p>
          <a:p>
            <a:pPr marL="182880" lvl="1" indent="0">
              <a:buClr>
                <a:srgbClr val="6F6F6F"/>
              </a:buClr>
              <a:buNone/>
            </a:pPr>
            <a:r>
              <a:rPr lang="en-US" dirty="0">
                <a:latin typeface="Calibri" panose="020F0502020204030204" pitchFamily="34" charset="0"/>
                <a:cs typeface="Calibri" panose="020F0502020204030204" pitchFamily="34" charset="0"/>
              </a:rPr>
              <a:t>2022:	2017 MS4 permit expired</a:t>
            </a:r>
          </a:p>
          <a:p>
            <a:pPr marL="182880" lvl="1" indent="0">
              <a:buClr>
                <a:srgbClr val="6F6F6F"/>
              </a:buClr>
              <a:buNone/>
            </a:pPr>
            <a:r>
              <a:rPr lang="en-US" dirty="0">
                <a:latin typeface="Calibri" panose="020F0502020204030204" pitchFamily="34" charset="0"/>
                <a:cs typeface="Calibri" panose="020F0502020204030204" pitchFamily="34" charset="0"/>
              </a:rPr>
              <a:t>2023:	2017 MS4 permit reissued without modifications</a:t>
            </a:r>
          </a:p>
          <a:p>
            <a:pPr>
              <a:spcBef>
                <a:spcPts val="1800"/>
              </a:spcBef>
            </a:pPr>
            <a:r>
              <a:rPr lang="en-US" b="1" dirty="0">
                <a:latin typeface="Calibri" panose="020F0502020204030204" pitchFamily="34" charset="0"/>
                <a:cs typeface="Calibri" panose="020F0502020204030204" pitchFamily="34" charset="0"/>
              </a:rPr>
              <a:t>Permit Coverage</a:t>
            </a:r>
          </a:p>
          <a:p>
            <a:pPr marL="182880" lvl="1" indent="0">
              <a:buNone/>
            </a:pPr>
            <a:r>
              <a:rPr lang="en-US" dirty="0">
                <a:latin typeface="Calibri" panose="020F0502020204030204" pitchFamily="34" charset="0"/>
                <a:cs typeface="Calibri" panose="020F0502020204030204" pitchFamily="34" charset="0"/>
              </a:rPr>
              <a:t>Under the 2004 permit:	113 Municipalities</a:t>
            </a:r>
          </a:p>
          <a:p>
            <a:pPr marL="182880" lvl="1" indent="0">
              <a:buNone/>
            </a:pPr>
            <a:r>
              <a:rPr lang="en-US" dirty="0">
                <a:latin typeface="Calibri" panose="020F0502020204030204" pitchFamily="34" charset="0"/>
                <a:cs typeface="Calibri" panose="020F0502020204030204" pitchFamily="34" charset="0"/>
              </a:rPr>
              <a:t>Under the 2017 permit:	121 Municipalities, 12 Institutions</a:t>
            </a:r>
          </a:p>
          <a:p>
            <a:pPr marL="640080" lvl="1" indent="-274320">
              <a:buClr>
                <a:srgbClr val="6F6F6F"/>
              </a:buClr>
              <a:buFont typeface="Webdings" panose="05030102010509060703" pitchFamily="18" charset="2"/>
              <a:buChar char=""/>
            </a:pPr>
            <a:r>
              <a:rPr lang="en-US" sz="1800" dirty="0">
                <a:latin typeface="Calibri" panose="020F0502020204030204" pitchFamily="34" charset="0"/>
                <a:cs typeface="Calibri" panose="020F0502020204030204" pitchFamily="34" charset="0"/>
              </a:rPr>
              <a:t>Permit coverage is determined based on the Decennial Census.</a:t>
            </a:r>
          </a:p>
          <a:p>
            <a:endParaRPr lang="en-US" dirty="0"/>
          </a:p>
        </p:txBody>
      </p:sp>
      <p:sp>
        <p:nvSpPr>
          <p:cNvPr id="4" name="Date Placeholder 3">
            <a:extLst>
              <a:ext uri="{FF2B5EF4-FFF2-40B4-BE49-F238E27FC236}">
                <a16:creationId xmlns:a16="http://schemas.microsoft.com/office/drawing/2014/main" id="{8981C87D-B62C-C156-E4A7-D75934803D1C}"/>
              </a:ext>
            </a:extLst>
          </p:cNvPr>
          <p:cNvSpPr>
            <a:spLocks noGrp="1"/>
          </p:cNvSpPr>
          <p:nvPr>
            <p:ph type="dt" sz="half" idx="10"/>
          </p:nvPr>
        </p:nvSpPr>
        <p:spPr/>
        <p:txBody>
          <a:bodyPr/>
          <a:lstStyle/>
          <a:p>
            <a:r>
              <a:rPr lang="en-US" dirty="0"/>
              <a:t>10/19/2023</a:t>
            </a:r>
          </a:p>
        </p:txBody>
      </p:sp>
      <p:sp>
        <p:nvSpPr>
          <p:cNvPr id="5" name="Slide Number Placeholder 4">
            <a:extLst>
              <a:ext uri="{FF2B5EF4-FFF2-40B4-BE49-F238E27FC236}">
                <a16:creationId xmlns:a16="http://schemas.microsoft.com/office/drawing/2014/main" id="{270AFE56-F71F-8E95-6315-AB410271D5E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Footer Placeholder 5">
            <a:extLst>
              <a:ext uri="{FF2B5EF4-FFF2-40B4-BE49-F238E27FC236}">
                <a16:creationId xmlns:a16="http://schemas.microsoft.com/office/drawing/2014/main" id="{29A822D3-A4B8-DBE1-2501-7EA1C0B6888A}"/>
              </a:ext>
            </a:extLst>
          </p:cNvPr>
          <p:cNvSpPr>
            <a:spLocks noGrp="1"/>
          </p:cNvSpPr>
          <p:nvPr>
            <p:ph type="ftr" sz="quarter" idx="11"/>
          </p:nvPr>
        </p:nvSpPr>
        <p:spPr/>
        <p:txBody>
          <a:bodyPr/>
          <a:lstStyle/>
          <a:p>
            <a:r>
              <a:rPr lang="en-US" dirty="0"/>
              <a:t>Connecticut Department of Energy &amp; Environmental Protection</a:t>
            </a:r>
          </a:p>
        </p:txBody>
      </p:sp>
      <p:grpSp>
        <p:nvGrpSpPr>
          <p:cNvPr id="23" name="Group 22">
            <a:extLst>
              <a:ext uri="{FF2B5EF4-FFF2-40B4-BE49-F238E27FC236}">
                <a16:creationId xmlns:a16="http://schemas.microsoft.com/office/drawing/2014/main" id="{93176EB8-0844-5506-4249-81379DF4B383}"/>
              </a:ext>
            </a:extLst>
          </p:cNvPr>
          <p:cNvGrpSpPr/>
          <p:nvPr/>
        </p:nvGrpSpPr>
        <p:grpSpPr>
          <a:xfrm>
            <a:off x="0" y="1503870"/>
            <a:ext cx="5492388" cy="4368987"/>
            <a:chOff x="0" y="1991936"/>
            <a:chExt cx="5492388" cy="4368987"/>
          </a:xfrm>
        </p:grpSpPr>
        <p:pic>
          <p:nvPicPr>
            <p:cNvPr id="21" name="Content Placeholder 7">
              <a:extLst>
                <a:ext uri="{FF2B5EF4-FFF2-40B4-BE49-F238E27FC236}">
                  <a16:creationId xmlns:a16="http://schemas.microsoft.com/office/drawing/2014/main" id="{9DF183BC-48DE-645D-ED50-BE3894642AE6}"/>
                </a:ext>
              </a:extLst>
            </p:cNvPr>
            <p:cNvPicPr>
              <a:picLocks noChangeAspect="1"/>
            </p:cNvPicPr>
            <p:nvPr/>
          </p:nvPicPr>
          <p:blipFill>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1991936"/>
              <a:ext cx="5492388" cy="4002808"/>
            </a:xfrm>
            <a:prstGeom prst="rect">
              <a:avLst/>
            </a:prstGeom>
            <a:effectLst>
              <a:outerShdw blurRad="50800" dist="38100" dir="8100000" algn="tr" rotWithShape="0">
                <a:prstClr val="black">
                  <a:alpha val="40000"/>
                </a:prstClr>
              </a:outerShdw>
            </a:effectLst>
          </p:spPr>
        </p:pic>
        <p:grpSp>
          <p:nvGrpSpPr>
            <p:cNvPr id="11" name="Group 10">
              <a:extLst>
                <a:ext uri="{FF2B5EF4-FFF2-40B4-BE49-F238E27FC236}">
                  <a16:creationId xmlns:a16="http://schemas.microsoft.com/office/drawing/2014/main" id="{2DC124F8-8B33-10D7-C489-D4AA6486AD2F}"/>
                </a:ext>
              </a:extLst>
            </p:cNvPr>
            <p:cNvGrpSpPr/>
            <p:nvPr/>
          </p:nvGrpSpPr>
          <p:grpSpPr>
            <a:xfrm>
              <a:off x="2676943" y="5192588"/>
              <a:ext cx="2302042" cy="307777"/>
              <a:chOff x="2652880" y="5256756"/>
              <a:chExt cx="2302042" cy="307777"/>
            </a:xfrm>
          </p:grpSpPr>
          <p:sp>
            <p:nvSpPr>
              <p:cNvPr id="9" name="Rectangle 8">
                <a:extLst>
                  <a:ext uri="{FF2B5EF4-FFF2-40B4-BE49-F238E27FC236}">
                    <a16:creationId xmlns:a16="http://schemas.microsoft.com/office/drawing/2014/main" id="{20F01C75-7F1B-29E9-8E5A-A1414F73557F}"/>
                  </a:ext>
                </a:extLst>
              </p:cNvPr>
              <p:cNvSpPr/>
              <p:nvPr/>
            </p:nvSpPr>
            <p:spPr>
              <a:xfrm>
                <a:off x="2652880" y="5310381"/>
                <a:ext cx="200526" cy="200526"/>
              </a:xfrm>
              <a:prstGeom prst="rect">
                <a:avLst/>
              </a:prstGeom>
              <a:solidFill>
                <a:srgbClr val="FBF0D7"/>
              </a:solidFill>
              <a:ln>
                <a:solidFill>
                  <a:schemeClr val="bg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23965A3-A17A-CEA8-CDD4-03F2429277BA}"/>
                  </a:ext>
                </a:extLst>
              </p:cNvPr>
              <p:cNvSpPr txBox="1"/>
              <p:nvPr/>
            </p:nvSpPr>
            <p:spPr>
              <a:xfrm>
                <a:off x="2853406" y="5256756"/>
                <a:ext cx="2101516"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2004 MS4 Permittees</a:t>
                </a:r>
              </a:p>
            </p:txBody>
          </p:sp>
        </p:grpSp>
        <p:grpSp>
          <p:nvGrpSpPr>
            <p:cNvPr id="12" name="Group 11">
              <a:extLst>
                <a:ext uri="{FF2B5EF4-FFF2-40B4-BE49-F238E27FC236}">
                  <a16:creationId xmlns:a16="http://schemas.microsoft.com/office/drawing/2014/main" id="{5041EAB9-C443-AE7F-4F3F-8AD7996C3222}"/>
                </a:ext>
              </a:extLst>
            </p:cNvPr>
            <p:cNvGrpSpPr/>
            <p:nvPr/>
          </p:nvGrpSpPr>
          <p:grpSpPr>
            <a:xfrm>
              <a:off x="2676943" y="5515146"/>
              <a:ext cx="2302042" cy="307777"/>
              <a:chOff x="2652880" y="5256756"/>
              <a:chExt cx="2302042" cy="307777"/>
            </a:xfrm>
          </p:grpSpPr>
          <p:sp>
            <p:nvSpPr>
              <p:cNvPr id="13" name="Rectangle 12">
                <a:extLst>
                  <a:ext uri="{FF2B5EF4-FFF2-40B4-BE49-F238E27FC236}">
                    <a16:creationId xmlns:a16="http://schemas.microsoft.com/office/drawing/2014/main" id="{76F2CFB8-D2F1-2DDE-804E-42E6524C8BCF}"/>
                  </a:ext>
                </a:extLst>
              </p:cNvPr>
              <p:cNvSpPr/>
              <p:nvPr/>
            </p:nvSpPr>
            <p:spPr>
              <a:xfrm>
                <a:off x="2652880" y="5310381"/>
                <a:ext cx="200526" cy="200526"/>
              </a:xfrm>
              <a:prstGeom prst="rect">
                <a:avLst/>
              </a:prstGeom>
              <a:solidFill>
                <a:srgbClr val="D7FBEE"/>
              </a:solidFill>
              <a:ln>
                <a:solidFill>
                  <a:schemeClr val="bg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94C581B-72F2-9B47-2968-D8E93736932E}"/>
                  </a:ext>
                </a:extLst>
              </p:cNvPr>
              <p:cNvSpPr txBox="1"/>
              <p:nvPr/>
            </p:nvSpPr>
            <p:spPr>
              <a:xfrm>
                <a:off x="2853406" y="5256756"/>
                <a:ext cx="2101516"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2017 MS4 Permittees</a:t>
                </a:r>
              </a:p>
            </p:txBody>
          </p:sp>
        </p:grpSp>
        <p:grpSp>
          <p:nvGrpSpPr>
            <p:cNvPr id="15" name="Group 14">
              <a:extLst>
                <a:ext uri="{FF2B5EF4-FFF2-40B4-BE49-F238E27FC236}">
                  <a16:creationId xmlns:a16="http://schemas.microsoft.com/office/drawing/2014/main" id="{BFEA7EBA-3934-BB2D-B49C-34ABFC42F9DD}"/>
                </a:ext>
              </a:extLst>
            </p:cNvPr>
            <p:cNvGrpSpPr/>
            <p:nvPr/>
          </p:nvGrpSpPr>
          <p:grpSpPr>
            <a:xfrm>
              <a:off x="2676943" y="5837703"/>
              <a:ext cx="2486526" cy="523220"/>
              <a:chOff x="2652880" y="5256756"/>
              <a:chExt cx="2486526" cy="523220"/>
            </a:xfrm>
          </p:grpSpPr>
          <p:sp>
            <p:nvSpPr>
              <p:cNvPr id="16" name="Rectangle 15">
                <a:extLst>
                  <a:ext uri="{FF2B5EF4-FFF2-40B4-BE49-F238E27FC236}">
                    <a16:creationId xmlns:a16="http://schemas.microsoft.com/office/drawing/2014/main" id="{E990E4E6-3488-E14C-0C66-33A70D2488E4}"/>
                  </a:ext>
                </a:extLst>
              </p:cNvPr>
              <p:cNvSpPr/>
              <p:nvPr/>
            </p:nvSpPr>
            <p:spPr>
              <a:xfrm>
                <a:off x="2652880" y="5310381"/>
                <a:ext cx="200526" cy="200526"/>
              </a:xfrm>
              <a:prstGeom prst="rect">
                <a:avLst/>
              </a:prstGeom>
              <a:solidFill>
                <a:srgbClr val="F3F3F3"/>
              </a:solidFill>
              <a:ln>
                <a:solidFill>
                  <a:schemeClr val="bg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7A77A27-3586-C6D6-ACF3-BFFD822D211D}"/>
                  </a:ext>
                </a:extLst>
              </p:cNvPr>
              <p:cNvSpPr txBox="1"/>
              <p:nvPr/>
            </p:nvSpPr>
            <p:spPr>
              <a:xfrm>
                <a:off x="2853405" y="5256756"/>
                <a:ext cx="2286001"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Municipalities not covered under the MS4 GP</a:t>
                </a:r>
              </a:p>
            </p:txBody>
          </p:sp>
        </p:grpSp>
      </p:grpSp>
    </p:spTree>
    <p:extLst>
      <p:ext uri="{BB962C8B-B14F-4D97-AF65-F5344CB8AC3E}">
        <p14:creationId xmlns:p14="http://schemas.microsoft.com/office/powerpoint/2010/main" val="132486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B13E75F-3E97-6F36-DFDE-82FA9DE56650}"/>
              </a:ext>
            </a:extLst>
          </p:cNvPr>
          <p:cNvSpPr/>
          <p:nvPr/>
        </p:nvSpPr>
        <p:spPr>
          <a:xfrm>
            <a:off x="0" y="1"/>
            <a:ext cx="12191999" cy="1474574"/>
          </a:xfrm>
          <a:prstGeom prst="roundRect">
            <a:avLst>
              <a:gd name="adj" fmla="val 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54A5FD-0455-B914-0EF6-5465B013A173}"/>
              </a:ext>
            </a:extLst>
          </p:cNvPr>
          <p:cNvSpPr>
            <a:spLocks noGrp="1"/>
          </p:cNvSpPr>
          <p:nvPr>
            <p:ph type="title"/>
          </p:nvPr>
        </p:nvSpPr>
        <p:spPr/>
        <p:txBody>
          <a:bodyPr/>
          <a:lstStyle/>
          <a:p>
            <a:pPr algn="ctr"/>
            <a:r>
              <a:rPr lang="en-US" dirty="0">
                <a:solidFill>
                  <a:schemeClr val="bg1"/>
                </a:solidFill>
              </a:rPr>
              <a:t>The six Minimum Control Measures:</a:t>
            </a:r>
          </a:p>
        </p:txBody>
      </p:sp>
      <p:sp>
        <p:nvSpPr>
          <p:cNvPr id="4" name="Date Placeholder 3">
            <a:extLst>
              <a:ext uri="{FF2B5EF4-FFF2-40B4-BE49-F238E27FC236}">
                <a16:creationId xmlns:a16="http://schemas.microsoft.com/office/drawing/2014/main" id="{4173EE27-6DD7-CBC0-9C6A-82F17AE912FD}"/>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3710FB22-A813-735F-0A06-45450F13A19A}"/>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76C0C54D-F35F-4277-B8F4-80B78F41E43E}"/>
              </a:ext>
            </a:extLst>
          </p:cNvPr>
          <p:cNvSpPr>
            <a:spLocks noGrp="1"/>
          </p:cNvSpPr>
          <p:nvPr>
            <p:ph type="sldNum" sz="quarter" idx="12"/>
          </p:nvPr>
        </p:nvSpPr>
        <p:spPr/>
        <p:txBody>
          <a:bodyPr/>
          <a:lstStyle/>
          <a:p>
            <a:fld id="{D57F1E4F-1CFF-5643-939E-217C01CDF565}" type="slidenum">
              <a:rPr lang="en-US" smtClean="0"/>
              <a:pPr/>
              <a:t>5</a:t>
            </a:fld>
            <a:endParaRPr lang="en-US" dirty="0"/>
          </a:p>
        </p:txBody>
      </p:sp>
      <p:grpSp>
        <p:nvGrpSpPr>
          <p:cNvPr id="8" name="Group 7">
            <a:extLst>
              <a:ext uri="{FF2B5EF4-FFF2-40B4-BE49-F238E27FC236}">
                <a16:creationId xmlns:a16="http://schemas.microsoft.com/office/drawing/2014/main" id="{5A7B1DB0-5DEE-54F5-1EEF-B1590523BFA3}"/>
              </a:ext>
            </a:extLst>
          </p:cNvPr>
          <p:cNvGrpSpPr/>
          <p:nvPr/>
        </p:nvGrpSpPr>
        <p:grpSpPr>
          <a:xfrm>
            <a:off x="716482" y="1656273"/>
            <a:ext cx="2496064" cy="2232219"/>
            <a:chOff x="698155" y="1656273"/>
            <a:chExt cx="2496064" cy="2232219"/>
          </a:xfrm>
        </p:grpSpPr>
        <p:grpSp>
          <p:nvGrpSpPr>
            <p:cNvPr id="59" name="Group 58">
              <a:extLst>
                <a:ext uri="{FF2B5EF4-FFF2-40B4-BE49-F238E27FC236}">
                  <a16:creationId xmlns:a16="http://schemas.microsoft.com/office/drawing/2014/main" id="{B97F22D9-3740-FAC0-D444-CA2851915E25}"/>
                </a:ext>
              </a:extLst>
            </p:cNvPr>
            <p:cNvGrpSpPr/>
            <p:nvPr/>
          </p:nvGrpSpPr>
          <p:grpSpPr>
            <a:xfrm>
              <a:off x="698155" y="1656273"/>
              <a:ext cx="2496064" cy="2232219"/>
              <a:chOff x="5733535" y="4168345"/>
              <a:chExt cx="2496064" cy="2232219"/>
            </a:xfrm>
            <a:effectLst>
              <a:outerShdw blurRad="50800" dist="38100" dir="2700000" algn="tl" rotWithShape="0">
                <a:prstClr val="black">
                  <a:alpha val="40000"/>
                </a:prstClr>
              </a:outerShdw>
            </a:effectLst>
          </p:grpSpPr>
          <p:sp>
            <p:nvSpPr>
              <p:cNvPr id="60" name="Rectangle: Rounded Corners 59">
                <a:extLst>
                  <a:ext uri="{FF2B5EF4-FFF2-40B4-BE49-F238E27FC236}">
                    <a16:creationId xmlns:a16="http://schemas.microsoft.com/office/drawing/2014/main" id="{F4F909ED-7537-F3EB-C726-B56071178A97}"/>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45803F8-0815-ECC4-E7A5-7BD192E50171}"/>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Public Education &amp; Outreach</a:t>
                </a:r>
              </a:p>
            </p:txBody>
          </p:sp>
          <p:sp>
            <p:nvSpPr>
              <p:cNvPr id="62" name="Oval 61">
                <a:extLst>
                  <a:ext uri="{FF2B5EF4-FFF2-40B4-BE49-F238E27FC236}">
                    <a16:creationId xmlns:a16="http://schemas.microsoft.com/office/drawing/2014/main" id="{DB15DE88-95CC-212F-875A-4448862F8A55}"/>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1</a:t>
                </a:r>
                <a:endParaRPr lang="en-US" sz="2000" b="1" dirty="0">
                  <a:solidFill>
                    <a:schemeClr val="accent2">
                      <a:lumMod val="75000"/>
                    </a:schemeClr>
                  </a:solidFill>
                  <a:latin typeface="Arial Rounded MT Bold" panose="020F0704030504030204" pitchFamily="34" charset="0"/>
                </a:endParaRPr>
              </a:p>
            </p:txBody>
          </p:sp>
        </p:grpSp>
        <p:pic>
          <p:nvPicPr>
            <p:cNvPr id="67" name="Graphic 66" descr="Storytelling with solid fill">
              <a:extLst>
                <a:ext uri="{FF2B5EF4-FFF2-40B4-BE49-F238E27FC236}">
                  <a16:creationId xmlns:a16="http://schemas.microsoft.com/office/drawing/2014/main" id="{438266EA-0BA0-7AAF-59FC-F97AE7A96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12" y="1758774"/>
              <a:ext cx="1097280" cy="1097280"/>
            </a:xfrm>
            <a:prstGeom prst="rect">
              <a:avLst/>
            </a:prstGeom>
          </p:spPr>
        </p:pic>
      </p:grpSp>
      <p:grpSp>
        <p:nvGrpSpPr>
          <p:cNvPr id="15" name="Group 14">
            <a:extLst>
              <a:ext uri="{FF2B5EF4-FFF2-40B4-BE49-F238E27FC236}">
                <a16:creationId xmlns:a16="http://schemas.microsoft.com/office/drawing/2014/main" id="{FA757071-A9E6-877C-1752-CB905BFA24E9}"/>
              </a:ext>
            </a:extLst>
          </p:cNvPr>
          <p:cNvGrpSpPr/>
          <p:nvPr/>
        </p:nvGrpSpPr>
        <p:grpSpPr>
          <a:xfrm>
            <a:off x="716482" y="4020061"/>
            <a:ext cx="2496064" cy="2232219"/>
            <a:chOff x="698155" y="4020061"/>
            <a:chExt cx="2496064" cy="2232219"/>
          </a:xfrm>
        </p:grpSpPr>
        <p:grpSp>
          <p:nvGrpSpPr>
            <p:cNvPr id="47" name="Group 46">
              <a:extLst>
                <a:ext uri="{FF2B5EF4-FFF2-40B4-BE49-F238E27FC236}">
                  <a16:creationId xmlns:a16="http://schemas.microsoft.com/office/drawing/2014/main" id="{ACC469C5-7328-492D-CE4B-1B76678FB504}"/>
                </a:ext>
              </a:extLst>
            </p:cNvPr>
            <p:cNvGrpSpPr/>
            <p:nvPr/>
          </p:nvGrpSpPr>
          <p:grpSpPr>
            <a:xfrm>
              <a:off x="698155" y="4020061"/>
              <a:ext cx="2496064" cy="2232219"/>
              <a:chOff x="5733535" y="4168345"/>
              <a:chExt cx="2496064" cy="2232219"/>
            </a:xfrm>
            <a:effectLst>
              <a:outerShdw blurRad="50800" dist="38100" dir="2700000" algn="tl" rotWithShape="0">
                <a:prstClr val="black">
                  <a:alpha val="40000"/>
                </a:prstClr>
              </a:outerShdw>
            </a:effectLst>
          </p:grpSpPr>
          <p:sp>
            <p:nvSpPr>
              <p:cNvPr id="48" name="Rectangle: Rounded Corners 47">
                <a:extLst>
                  <a:ext uri="{FF2B5EF4-FFF2-40B4-BE49-F238E27FC236}">
                    <a16:creationId xmlns:a16="http://schemas.microsoft.com/office/drawing/2014/main" id="{7972193F-6809-4B07-E434-089E92BD4D96}"/>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7393D34-4A5E-C674-56D1-A34A7512A138}"/>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Construction Stormwater Runoff Control</a:t>
                </a:r>
              </a:p>
            </p:txBody>
          </p:sp>
          <p:sp>
            <p:nvSpPr>
              <p:cNvPr id="50" name="Oval 49">
                <a:extLst>
                  <a:ext uri="{FF2B5EF4-FFF2-40B4-BE49-F238E27FC236}">
                    <a16:creationId xmlns:a16="http://schemas.microsoft.com/office/drawing/2014/main" id="{15809DDD-F8A0-FD85-AC6C-81B890931D84}"/>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4</a:t>
                </a:r>
                <a:endParaRPr lang="en-US" b="1" dirty="0">
                  <a:solidFill>
                    <a:schemeClr val="accent2">
                      <a:lumMod val="75000"/>
                    </a:schemeClr>
                  </a:solidFill>
                  <a:latin typeface="Arial Rounded MT Bold" panose="020F0704030504030204" pitchFamily="34" charset="0"/>
                </a:endParaRPr>
              </a:p>
            </p:txBody>
          </p:sp>
        </p:grpSp>
        <p:pic>
          <p:nvPicPr>
            <p:cNvPr id="70" name="Graphic 69" descr="Building Brick Wall with solid fill">
              <a:extLst>
                <a:ext uri="{FF2B5EF4-FFF2-40B4-BE49-F238E27FC236}">
                  <a16:creationId xmlns:a16="http://schemas.microsoft.com/office/drawing/2014/main" id="{D85C1FD7-C96E-720A-A5DE-54FBEDAB3E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7092" y="4132920"/>
              <a:ext cx="1188720" cy="1188720"/>
            </a:xfrm>
            <a:prstGeom prst="rect">
              <a:avLst/>
            </a:prstGeom>
          </p:spPr>
        </p:pic>
      </p:grpSp>
      <p:grpSp>
        <p:nvGrpSpPr>
          <p:cNvPr id="9" name="Group 8">
            <a:extLst>
              <a:ext uri="{FF2B5EF4-FFF2-40B4-BE49-F238E27FC236}">
                <a16:creationId xmlns:a16="http://schemas.microsoft.com/office/drawing/2014/main" id="{066E495C-3198-2877-3539-C7908387F865}"/>
              </a:ext>
            </a:extLst>
          </p:cNvPr>
          <p:cNvGrpSpPr/>
          <p:nvPr/>
        </p:nvGrpSpPr>
        <p:grpSpPr>
          <a:xfrm>
            <a:off x="3533962" y="1656273"/>
            <a:ext cx="2496064" cy="2232219"/>
            <a:chOff x="3445477" y="1656273"/>
            <a:chExt cx="2496064" cy="2232219"/>
          </a:xfrm>
        </p:grpSpPr>
        <p:grpSp>
          <p:nvGrpSpPr>
            <p:cNvPr id="55" name="Group 54">
              <a:extLst>
                <a:ext uri="{FF2B5EF4-FFF2-40B4-BE49-F238E27FC236}">
                  <a16:creationId xmlns:a16="http://schemas.microsoft.com/office/drawing/2014/main" id="{BB60DEF0-9F65-4189-2688-8D1E5B701DDB}"/>
                </a:ext>
              </a:extLst>
            </p:cNvPr>
            <p:cNvGrpSpPr/>
            <p:nvPr/>
          </p:nvGrpSpPr>
          <p:grpSpPr>
            <a:xfrm>
              <a:off x="3445477" y="1656273"/>
              <a:ext cx="2496064" cy="2232219"/>
              <a:chOff x="5733535" y="4168345"/>
              <a:chExt cx="2496064" cy="2232219"/>
            </a:xfrm>
            <a:effectLst>
              <a:outerShdw blurRad="50800" dist="38100" dir="2700000" algn="tl" rotWithShape="0">
                <a:prstClr val="black">
                  <a:alpha val="40000"/>
                </a:prstClr>
              </a:outerShdw>
            </a:effectLst>
          </p:grpSpPr>
          <p:sp>
            <p:nvSpPr>
              <p:cNvPr id="56" name="Rectangle: Rounded Corners 55">
                <a:extLst>
                  <a:ext uri="{FF2B5EF4-FFF2-40B4-BE49-F238E27FC236}">
                    <a16:creationId xmlns:a16="http://schemas.microsoft.com/office/drawing/2014/main" id="{5731A204-59E0-1411-E729-06282AAB0EB4}"/>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2195BCF-5386-E8CE-59A0-9EBE1A959439}"/>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Public Participation</a:t>
                </a:r>
              </a:p>
              <a:p>
                <a:r>
                  <a:rPr lang="en-US" sz="1600" b="1" dirty="0">
                    <a:latin typeface="Calibri" panose="020F0502020204030204" pitchFamily="34" charset="0"/>
                    <a:cs typeface="Calibri" panose="020F0502020204030204" pitchFamily="34" charset="0"/>
                  </a:rPr>
                  <a:t>&amp; Involvement</a:t>
                </a:r>
              </a:p>
            </p:txBody>
          </p:sp>
          <p:sp>
            <p:nvSpPr>
              <p:cNvPr id="58" name="Oval 57">
                <a:extLst>
                  <a:ext uri="{FF2B5EF4-FFF2-40B4-BE49-F238E27FC236}">
                    <a16:creationId xmlns:a16="http://schemas.microsoft.com/office/drawing/2014/main" id="{8C5A8162-32F1-E98A-704C-999B496CDE83}"/>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2</a:t>
                </a:r>
              </a:p>
            </p:txBody>
          </p:sp>
        </p:grpSp>
        <p:pic>
          <p:nvPicPr>
            <p:cNvPr id="68" name="Graphic 67" descr="Teacher with solid fill">
              <a:extLst>
                <a:ext uri="{FF2B5EF4-FFF2-40B4-BE49-F238E27FC236}">
                  <a16:creationId xmlns:a16="http://schemas.microsoft.com/office/drawing/2014/main" id="{9443D8EA-1FDD-722B-3A32-974BC9748C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3799" y="1730764"/>
              <a:ext cx="1188720" cy="1188720"/>
            </a:xfrm>
            <a:prstGeom prst="rect">
              <a:avLst/>
            </a:prstGeom>
          </p:spPr>
        </p:pic>
      </p:grpSp>
      <p:grpSp>
        <p:nvGrpSpPr>
          <p:cNvPr id="12" name="Group 11">
            <a:extLst>
              <a:ext uri="{FF2B5EF4-FFF2-40B4-BE49-F238E27FC236}">
                <a16:creationId xmlns:a16="http://schemas.microsoft.com/office/drawing/2014/main" id="{1478075D-F149-5A8B-249F-D74A5AD7A44B}"/>
              </a:ext>
            </a:extLst>
          </p:cNvPr>
          <p:cNvGrpSpPr/>
          <p:nvPr/>
        </p:nvGrpSpPr>
        <p:grpSpPr>
          <a:xfrm>
            <a:off x="3533962" y="4020061"/>
            <a:ext cx="2496064" cy="2232219"/>
            <a:chOff x="3445477" y="4020061"/>
            <a:chExt cx="2496064" cy="2232219"/>
          </a:xfrm>
        </p:grpSpPr>
        <p:grpSp>
          <p:nvGrpSpPr>
            <p:cNvPr id="34" name="Group 33">
              <a:extLst>
                <a:ext uri="{FF2B5EF4-FFF2-40B4-BE49-F238E27FC236}">
                  <a16:creationId xmlns:a16="http://schemas.microsoft.com/office/drawing/2014/main" id="{3EAC11F2-ACB6-46A8-C376-9A5CDAEB6AC7}"/>
                </a:ext>
              </a:extLst>
            </p:cNvPr>
            <p:cNvGrpSpPr/>
            <p:nvPr/>
          </p:nvGrpSpPr>
          <p:grpSpPr>
            <a:xfrm>
              <a:off x="3445477" y="4020061"/>
              <a:ext cx="2496064" cy="2232219"/>
              <a:chOff x="5733535" y="4168345"/>
              <a:chExt cx="2496064" cy="2232219"/>
            </a:xfrm>
            <a:effectLst>
              <a:outerShdw blurRad="50800" dist="38100" dir="2700000" algn="tl" rotWithShape="0">
                <a:prstClr val="black">
                  <a:alpha val="40000"/>
                </a:prstClr>
              </a:outerShdw>
            </a:effectLst>
          </p:grpSpPr>
          <p:sp>
            <p:nvSpPr>
              <p:cNvPr id="44" name="Rectangle: Rounded Corners 43">
                <a:extLst>
                  <a:ext uri="{FF2B5EF4-FFF2-40B4-BE49-F238E27FC236}">
                    <a16:creationId xmlns:a16="http://schemas.microsoft.com/office/drawing/2014/main" id="{0B2C1D82-B1B3-0A2E-5C5E-08C9FC7B954B}"/>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9F68910B-DE36-FA05-5214-C7BFAEA06F15}"/>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Post-construction Stormwater Runoff Control</a:t>
                </a:r>
              </a:p>
            </p:txBody>
          </p:sp>
          <p:sp>
            <p:nvSpPr>
              <p:cNvPr id="46" name="Oval 45">
                <a:extLst>
                  <a:ext uri="{FF2B5EF4-FFF2-40B4-BE49-F238E27FC236}">
                    <a16:creationId xmlns:a16="http://schemas.microsoft.com/office/drawing/2014/main" id="{214A4729-52E1-F0E8-DD6D-F7BCFF09EF3D}"/>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5</a:t>
                </a:r>
              </a:p>
            </p:txBody>
          </p:sp>
        </p:grpSp>
        <p:pic>
          <p:nvPicPr>
            <p:cNvPr id="71" name="Graphic 70" descr="Full Brick Wall with solid fill">
              <a:extLst>
                <a:ext uri="{FF2B5EF4-FFF2-40B4-BE49-F238E27FC236}">
                  <a16:creationId xmlns:a16="http://schemas.microsoft.com/office/drawing/2014/main" id="{DF7CC414-4DE6-4F1D-90BC-6C00536EDD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04414" y="4141158"/>
              <a:ext cx="1188720" cy="1188720"/>
            </a:xfrm>
            <a:prstGeom prst="rect">
              <a:avLst/>
            </a:prstGeom>
          </p:spPr>
        </p:pic>
      </p:grpSp>
      <p:grpSp>
        <p:nvGrpSpPr>
          <p:cNvPr id="10" name="Group 9">
            <a:extLst>
              <a:ext uri="{FF2B5EF4-FFF2-40B4-BE49-F238E27FC236}">
                <a16:creationId xmlns:a16="http://schemas.microsoft.com/office/drawing/2014/main" id="{37ACF1F2-E653-2884-C1D5-0D7E7BAA9279}"/>
              </a:ext>
            </a:extLst>
          </p:cNvPr>
          <p:cNvGrpSpPr/>
          <p:nvPr/>
        </p:nvGrpSpPr>
        <p:grpSpPr>
          <a:xfrm>
            <a:off x="6351442" y="1647917"/>
            <a:ext cx="2496064" cy="2232219"/>
            <a:chOff x="6192799" y="1647917"/>
            <a:chExt cx="2496064" cy="2232219"/>
          </a:xfrm>
        </p:grpSpPr>
        <p:grpSp>
          <p:nvGrpSpPr>
            <p:cNvPr id="51" name="Group 50">
              <a:extLst>
                <a:ext uri="{FF2B5EF4-FFF2-40B4-BE49-F238E27FC236}">
                  <a16:creationId xmlns:a16="http://schemas.microsoft.com/office/drawing/2014/main" id="{B840C85E-9A05-8193-AF60-3D0847528C50}"/>
                </a:ext>
              </a:extLst>
            </p:cNvPr>
            <p:cNvGrpSpPr/>
            <p:nvPr/>
          </p:nvGrpSpPr>
          <p:grpSpPr>
            <a:xfrm>
              <a:off x="6192799" y="1647917"/>
              <a:ext cx="2496064" cy="2232219"/>
              <a:chOff x="5733535" y="4168345"/>
              <a:chExt cx="2496064" cy="2232219"/>
            </a:xfrm>
            <a:effectLst>
              <a:outerShdw blurRad="50800" dist="38100" dir="2700000" algn="tl" rotWithShape="0">
                <a:prstClr val="black">
                  <a:alpha val="40000"/>
                </a:prstClr>
              </a:outerShdw>
            </a:effectLst>
          </p:grpSpPr>
          <p:sp>
            <p:nvSpPr>
              <p:cNvPr id="52" name="Rectangle: Rounded Corners 51">
                <a:extLst>
                  <a:ext uri="{FF2B5EF4-FFF2-40B4-BE49-F238E27FC236}">
                    <a16:creationId xmlns:a16="http://schemas.microsoft.com/office/drawing/2014/main" id="{E7751A39-734D-5AAF-E70F-F5EEE61E87D7}"/>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54926612-908B-A32A-38F1-8470F655153A}"/>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Illicit Discharge Detection &amp; </a:t>
                </a:r>
              </a:p>
              <a:p>
                <a:r>
                  <a:rPr lang="en-US" sz="1600" b="1" dirty="0">
                    <a:latin typeface="Calibri" panose="020F0502020204030204" pitchFamily="34" charset="0"/>
                    <a:cs typeface="Calibri" panose="020F0502020204030204" pitchFamily="34" charset="0"/>
                  </a:rPr>
                  <a:t>Elimination</a:t>
                </a:r>
              </a:p>
            </p:txBody>
          </p:sp>
          <p:sp>
            <p:nvSpPr>
              <p:cNvPr id="54" name="Oval 53">
                <a:extLst>
                  <a:ext uri="{FF2B5EF4-FFF2-40B4-BE49-F238E27FC236}">
                    <a16:creationId xmlns:a16="http://schemas.microsoft.com/office/drawing/2014/main" id="{2CABAB8E-2903-31F5-4E84-E0B788ED4523}"/>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3</a:t>
                </a:r>
                <a:endParaRPr lang="en-US" sz="2000" b="1" dirty="0">
                  <a:solidFill>
                    <a:schemeClr val="accent2">
                      <a:lumMod val="75000"/>
                    </a:schemeClr>
                  </a:solidFill>
                  <a:latin typeface="Arial Rounded MT Bold" panose="020F0704030504030204" pitchFamily="34" charset="0"/>
                </a:endParaRPr>
              </a:p>
            </p:txBody>
          </p:sp>
        </p:grpSp>
        <p:pic>
          <p:nvPicPr>
            <p:cNvPr id="69" name="Graphic 68" descr="Magnifying glass with solid fill">
              <a:extLst>
                <a:ext uri="{FF2B5EF4-FFF2-40B4-BE49-F238E27FC236}">
                  <a16:creationId xmlns:a16="http://schemas.microsoft.com/office/drawing/2014/main" id="{22E8B30A-677F-16B0-D0EF-80EAE68FDB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6797456" y="1753128"/>
              <a:ext cx="1097280" cy="1097280"/>
            </a:xfrm>
            <a:prstGeom prst="rect">
              <a:avLst/>
            </a:prstGeom>
          </p:spPr>
        </p:pic>
      </p:grpSp>
      <p:grpSp>
        <p:nvGrpSpPr>
          <p:cNvPr id="11" name="Group 10">
            <a:extLst>
              <a:ext uri="{FF2B5EF4-FFF2-40B4-BE49-F238E27FC236}">
                <a16:creationId xmlns:a16="http://schemas.microsoft.com/office/drawing/2014/main" id="{E86DC247-1436-4D09-D67D-3FA9B0421038}"/>
              </a:ext>
            </a:extLst>
          </p:cNvPr>
          <p:cNvGrpSpPr/>
          <p:nvPr/>
        </p:nvGrpSpPr>
        <p:grpSpPr>
          <a:xfrm>
            <a:off x="6351442" y="4011705"/>
            <a:ext cx="2496064" cy="2232219"/>
            <a:chOff x="6192799" y="4011705"/>
            <a:chExt cx="2496064" cy="2232219"/>
          </a:xfrm>
        </p:grpSpPr>
        <p:grpSp>
          <p:nvGrpSpPr>
            <p:cNvPr id="25" name="Group 24">
              <a:extLst>
                <a:ext uri="{FF2B5EF4-FFF2-40B4-BE49-F238E27FC236}">
                  <a16:creationId xmlns:a16="http://schemas.microsoft.com/office/drawing/2014/main" id="{D6B1C11E-C861-6536-9334-E5CC03B1BED8}"/>
                </a:ext>
              </a:extLst>
            </p:cNvPr>
            <p:cNvGrpSpPr/>
            <p:nvPr/>
          </p:nvGrpSpPr>
          <p:grpSpPr>
            <a:xfrm>
              <a:off x="6192799" y="4011705"/>
              <a:ext cx="2496064" cy="2232219"/>
              <a:chOff x="5733535" y="4168345"/>
              <a:chExt cx="2496064" cy="2232219"/>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a16="http://schemas.microsoft.com/office/drawing/2014/main" id="{BAA8D489-7BDE-DD2F-3D3D-DF5836800724}"/>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B488242-F2A6-0DB2-4BC8-2010EA4F0D4D}"/>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Good </a:t>
                </a:r>
              </a:p>
              <a:p>
                <a:r>
                  <a:rPr lang="en-US" sz="1600" b="1" dirty="0">
                    <a:latin typeface="Calibri" panose="020F0502020204030204" pitchFamily="34" charset="0"/>
                    <a:cs typeface="Calibri" panose="020F0502020204030204" pitchFamily="34" charset="0"/>
                  </a:rPr>
                  <a:t>Housekeeping</a:t>
                </a:r>
              </a:p>
            </p:txBody>
          </p:sp>
          <p:sp>
            <p:nvSpPr>
              <p:cNvPr id="22" name="Oval 21">
                <a:extLst>
                  <a:ext uri="{FF2B5EF4-FFF2-40B4-BE49-F238E27FC236}">
                    <a16:creationId xmlns:a16="http://schemas.microsoft.com/office/drawing/2014/main" id="{C58F93EF-801D-CE9C-CA70-0249715ECD4B}"/>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6</a:t>
                </a:r>
              </a:p>
            </p:txBody>
          </p:sp>
        </p:grpSp>
        <p:pic>
          <p:nvPicPr>
            <p:cNvPr id="72" name="Graphic 71" descr="Mop and bucket with solid fill">
              <a:extLst>
                <a:ext uri="{FF2B5EF4-FFF2-40B4-BE49-F238E27FC236}">
                  <a16:creationId xmlns:a16="http://schemas.microsoft.com/office/drawing/2014/main" id="{9FFFC1E3-D76E-F12A-A79F-5A18AB4332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73223" y="4735400"/>
              <a:ext cx="367231" cy="367231"/>
            </a:xfrm>
            <a:prstGeom prst="rect">
              <a:avLst/>
            </a:prstGeom>
          </p:spPr>
        </p:pic>
        <p:pic>
          <p:nvPicPr>
            <p:cNvPr id="73" name="Graphic 72" descr="Renovation (House With Sparkles) with solid fill">
              <a:extLst>
                <a:ext uri="{FF2B5EF4-FFF2-40B4-BE49-F238E27FC236}">
                  <a16:creationId xmlns:a16="http://schemas.microsoft.com/office/drawing/2014/main" id="{23D86734-82A6-DCAF-FF4B-DFACD7A12BE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77269" y="4124564"/>
              <a:ext cx="1097280" cy="1097280"/>
            </a:xfrm>
            <a:prstGeom prst="rect">
              <a:avLst/>
            </a:prstGeom>
          </p:spPr>
        </p:pic>
      </p:grpSp>
      <p:grpSp>
        <p:nvGrpSpPr>
          <p:cNvPr id="23" name="Group 22">
            <a:extLst>
              <a:ext uri="{FF2B5EF4-FFF2-40B4-BE49-F238E27FC236}">
                <a16:creationId xmlns:a16="http://schemas.microsoft.com/office/drawing/2014/main" id="{06EA98DB-C136-0144-15E3-6476120AFC23}"/>
              </a:ext>
            </a:extLst>
          </p:cNvPr>
          <p:cNvGrpSpPr/>
          <p:nvPr/>
        </p:nvGrpSpPr>
        <p:grpSpPr>
          <a:xfrm>
            <a:off x="9168923" y="2640813"/>
            <a:ext cx="2306595" cy="2100650"/>
            <a:chOff x="9210113" y="2640813"/>
            <a:chExt cx="2306595" cy="2100650"/>
          </a:xfrm>
        </p:grpSpPr>
        <p:grpSp>
          <p:nvGrpSpPr>
            <p:cNvPr id="63" name="Group 62">
              <a:extLst>
                <a:ext uri="{FF2B5EF4-FFF2-40B4-BE49-F238E27FC236}">
                  <a16:creationId xmlns:a16="http://schemas.microsoft.com/office/drawing/2014/main" id="{799E0C1D-0152-F90B-E4E2-163A8F719FFA}"/>
                </a:ext>
              </a:extLst>
            </p:cNvPr>
            <p:cNvGrpSpPr/>
            <p:nvPr/>
          </p:nvGrpSpPr>
          <p:grpSpPr>
            <a:xfrm>
              <a:off x="9210113" y="2640813"/>
              <a:ext cx="2306595" cy="2100650"/>
              <a:chOff x="5733535" y="4168345"/>
              <a:chExt cx="2306595" cy="2100650"/>
            </a:xfrm>
            <a:effectLst>
              <a:outerShdw blurRad="50800" dist="38100" dir="2700000" algn="tl" rotWithShape="0">
                <a:prstClr val="black">
                  <a:alpha val="40000"/>
                </a:prstClr>
              </a:outerShdw>
            </a:effectLst>
          </p:grpSpPr>
          <p:sp>
            <p:nvSpPr>
              <p:cNvPr id="64" name="Rectangle: Rounded Corners 63">
                <a:extLst>
                  <a:ext uri="{FF2B5EF4-FFF2-40B4-BE49-F238E27FC236}">
                    <a16:creationId xmlns:a16="http://schemas.microsoft.com/office/drawing/2014/main" id="{BD5A26F8-370E-652B-9169-C85E9E807A4E}"/>
                  </a:ext>
                </a:extLst>
              </p:cNvPr>
              <p:cNvSpPr/>
              <p:nvPr/>
            </p:nvSpPr>
            <p:spPr>
              <a:xfrm>
                <a:off x="5733535" y="4168345"/>
                <a:ext cx="2306595" cy="1474574"/>
              </a:xfrm>
              <a:prstGeom prst="roundRect">
                <a:avLst>
                  <a:gd name="adj" fmla="val 874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4ACCD231-A73E-F803-9493-7A52189F06B8}"/>
                  </a:ext>
                </a:extLst>
              </p:cNvPr>
              <p:cNvSpPr/>
              <p:nvPr/>
            </p:nvSpPr>
            <p:spPr>
              <a:xfrm>
                <a:off x="5733535" y="5478162"/>
                <a:ext cx="2306595" cy="79083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Impaired Waters Monitoring</a:t>
                </a:r>
              </a:p>
            </p:txBody>
          </p:sp>
        </p:grpSp>
        <p:pic>
          <p:nvPicPr>
            <p:cNvPr id="74" name="Graphic 73" descr="Wave with solid fill">
              <a:extLst>
                <a:ext uri="{FF2B5EF4-FFF2-40B4-BE49-F238E27FC236}">
                  <a16:creationId xmlns:a16="http://schemas.microsoft.com/office/drawing/2014/main" id="{6F00BFE6-D639-B492-1B3C-53874E9F5CC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770288" y="2783740"/>
              <a:ext cx="1188720" cy="1188720"/>
            </a:xfrm>
            <a:prstGeom prst="rect">
              <a:avLst/>
            </a:prstGeom>
          </p:spPr>
        </p:pic>
      </p:grpSp>
    </p:spTree>
    <p:extLst>
      <p:ext uri="{BB962C8B-B14F-4D97-AF65-F5344CB8AC3E}">
        <p14:creationId xmlns:p14="http://schemas.microsoft.com/office/powerpoint/2010/main" val="118065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D773-F1EA-63BD-E551-07539D51D5BF}"/>
              </a:ext>
            </a:extLst>
          </p:cNvPr>
          <p:cNvSpPr>
            <a:spLocks noGrp="1"/>
          </p:cNvSpPr>
          <p:nvPr>
            <p:ph type="title"/>
          </p:nvPr>
        </p:nvSpPr>
        <p:spPr/>
        <p:txBody>
          <a:bodyPr/>
          <a:lstStyle/>
          <a:p>
            <a:r>
              <a:rPr lang="en-US" dirty="0"/>
              <a:t>Minimum Control Measures</a:t>
            </a:r>
            <a:br>
              <a:rPr lang="en-US" dirty="0"/>
            </a:br>
            <a:r>
              <a:rPr lang="en-US" sz="2600" b="0" i="1" dirty="0"/>
              <a:t>MCM</a:t>
            </a:r>
            <a:r>
              <a:rPr lang="en-US" sz="2600" b="0" i="1" cap="none" dirty="0"/>
              <a:t>s</a:t>
            </a:r>
            <a:r>
              <a:rPr lang="en-US" sz="2600" b="0" i="1" dirty="0"/>
              <a:t> 1 &amp; 2: </a:t>
            </a:r>
            <a:r>
              <a:rPr lang="en-US" sz="2600" b="0" i="1" cap="none" dirty="0"/>
              <a:t>Public Education &amp; Participation</a:t>
            </a:r>
            <a:endParaRPr lang="en-US" sz="2600" b="0" i="1" dirty="0"/>
          </a:p>
        </p:txBody>
      </p:sp>
      <p:sp>
        <p:nvSpPr>
          <p:cNvPr id="3" name="Content Placeholder 2">
            <a:extLst>
              <a:ext uri="{FF2B5EF4-FFF2-40B4-BE49-F238E27FC236}">
                <a16:creationId xmlns:a16="http://schemas.microsoft.com/office/drawing/2014/main" id="{F5F026E2-0CCC-932E-8526-177186DA9834}"/>
              </a:ext>
            </a:extLst>
          </p:cNvPr>
          <p:cNvSpPr>
            <a:spLocks noGrp="1"/>
          </p:cNvSpPr>
          <p:nvPr>
            <p:ph idx="1"/>
          </p:nvPr>
        </p:nvSpPr>
        <p:spPr>
          <a:xfrm>
            <a:off x="381001" y="1417323"/>
            <a:ext cx="9166462" cy="4913574"/>
          </a:xfrm>
        </p:spPr>
        <p:txBody>
          <a:bodyPr/>
          <a:lstStyle/>
          <a:p>
            <a:r>
              <a:rPr lang="en-US" b="1" dirty="0">
                <a:latin typeface="Calibri" panose="020F0502020204030204" pitchFamily="34" charset="0"/>
              </a:rPr>
              <a:t>MCM 1: Public Education &amp; Outreach Tasks</a:t>
            </a:r>
          </a:p>
          <a:p>
            <a:pPr marL="182880">
              <a:spcBef>
                <a:spcPts val="300"/>
              </a:spcBef>
            </a:pPr>
            <a:r>
              <a:rPr lang="en-US" sz="2000" dirty="0">
                <a:latin typeface="Calibri" panose="020F0502020204030204" pitchFamily="34" charset="0"/>
              </a:rPr>
              <a:t>Implement a public education program</a:t>
            </a:r>
          </a:p>
          <a:p>
            <a:pPr marL="640080" lvl="2" indent="-274320">
              <a:spcBef>
                <a:spcPts val="300"/>
              </a:spcBef>
              <a:buClr>
                <a:srgbClr val="6F6F6F"/>
              </a:buClr>
              <a:buFont typeface="Webdings" panose="05030102010509060703" pitchFamily="18" charset="2"/>
              <a:buChar char="ï"/>
            </a:pPr>
            <a:r>
              <a:rPr lang="en-US" dirty="0">
                <a:latin typeface="Calibri" panose="020F0502020204030204" pitchFamily="34" charset="0"/>
              </a:rPr>
              <a:t>Public education programs </a:t>
            </a:r>
            <a:r>
              <a:rPr lang="en-US" dirty="0"/>
              <a:t>often include:</a:t>
            </a:r>
            <a:endParaRPr lang="en-US" dirty="0">
              <a:latin typeface="Calibri" panose="020F0502020204030204" pitchFamily="34" charset="0"/>
            </a:endParaRPr>
          </a:p>
          <a:p>
            <a:pPr marL="1097280" lvl="4" indent="-274320">
              <a:buClr>
                <a:srgbClr val="6F6F6F"/>
              </a:buClr>
              <a:buFont typeface="Arial" panose="020B0604020202020204" pitchFamily="34" charset="0"/>
              <a:buChar char="•"/>
            </a:pPr>
            <a:r>
              <a:rPr lang="en-US" sz="1800" dirty="0">
                <a:latin typeface="Calibri" panose="020F0502020204030204" pitchFamily="34" charset="0"/>
              </a:rPr>
              <a:t>Stormwater </a:t>
            </a:r>
            <a:r>
              <a:rPr lang="en-US" sz="1800" dirty="0"/>
              <a:t>i</a:t>
            </a:r>
            <a:r>
              <a:rPr lang="en-US" sz="1800" dirty="0">
                <a:latin typeface="Calibri" panose="020F0502020204030204" pitchFamily="34" charset="0"/>
              </a:rPr>
              <a:t>nformational </a:t>
            </a:r>
            <a:r>
              <a:rPr lang="en-US" sz="1800" dirty="0"/>
              <a:t>w</a:t>
            </a:r>
            <a:r>
              <a:rPr lang="en-US" sz="1800" dirty="0">
                <a:latin typeface="Calibri" panose="020F0502020204030204" pitchFamily="34" charset="0"/>
              </a:rPr>
              <a:t>ebpage</a:t>
            </a:r>
          </a:p>
          <a:p>
            <a:pPr marL="1097280" lvl="4" indent="-274320">
              <a:buClr>
                <a:srgbClr val="6F6F6F"/>
              </a:buClr>
              <a:buFont typeface="Arial" panose="020B0604020202020204" pitchFamily="34" charset="0"/>
              <a:buChar char="•"/>
            </a:pPr>
            <a:r>
              <a:rPr lang="en-US" sz="1800" dirty="0">
                <a:latin typeface="Calibri" panose="020F0502020204030204" pitchFamily="34" charset="0"/>
              </a:rPr>
              <a:t>Mailed </a:t>
            </a:r>
            <a:r>
              <a:rPr lang="en-US" sz="1800" dirty="0"/>
              <a:t>i</a:t>
            </a:r>
            <a:r>
              <a:rPr lang="en-US" sz="1800" dirty="0">
                <a:latin typeface="Calibri" panose="020F0502020204030204" pitchFamily="34" charset="0"/>
              </a:rPr>
              <a:t>nformational flyers</a:t>
            </a:r>
          </a:p>
          <a:p>
            <a:pPr marL="1097280" lvl="4" indent="-274320">
              <a:buClr>
                <a:srgbClr val="6F6F6F"/>
              </a:buClr>
              <a:buFont typeface="Arial" panose="020B0604020202020204" pitchFamily="34" charset="0"/>
              <a:buChar char="•"/>
            </a:pPr>
            <a:r>
              <a:rPr lang="en-US" sz="1800" dirty="0"/>
              <a:t>School programs</a:t>
            </a:r>
            <a:endParaRPr lang="en-US" sz="1800" dirty="0">
              <a:latin typeface="Calibri" panose="020F0502020204030204" pitchFamily="34" charset="0"/>
            </a:endParaRPr>
          </a:p>
          <a:p>
            <a:pPr>
              <a:spcBef>
                <a:spcPts val="1800"/>
              </a:spcBef>
            </a:pPr>
            <a:r>
              <a:rPr lang="en-US" b="1" dirty="0">
                <a:latin typeface="Calibri" panose="020F0502020204030204" pitchFamily="34" charset="0"/>
              </a:rPr>
              <a:t>MCM 2: Public Participation &amp; Involvement Tasks</a:t>
            </a:r>
          </a:p>
          <a:p>
            <a:pPr marL="182880">
              <a:spcBef>
                <a:spcPts val="300"/>
              </a:spcBef>
            </a:pPr>
            <a:r>
              <a:rPr lang="en-US" sz="2000" dirty="0">
                <a:latin typeface="Calibri" panose="020F0502020204030204" pitchFamily="34" charset="0"/>
              </a:rPr>
              <a:t>Public availability of Stormwater Management Plan (SMP) and Annual Reports</a:t>
            </a:r>
          </a:p>
          <a:p>
            <a:pPr marL="640080" lvl="2" indent="-274320">
              <a:spcBef>
                <a:spcPts val="300"/>
              </a:spcBef>
              <a:buClr>
                <a:srgbClr val="6F6F6F"/>
              </a:buClr>
              <a:buFont typeface="Webdings" panose="05030102010509060703" pitchFamily="18" charset="2"/>
              <a:buChar char="ï"/>
            </a:pPr>
            <a:r>
              <a:rPr lang="en-US" dirty="0"/>
              <a:t>Both the SMP and the Annual Reports should be available on your website!</a:t>
            </a:r>
          </a:p>
          <a:p>
            <a:pPr marL="137160" lvl="1" indent="0">
              <a:buClr>
                <a:srgbClr val="6F6F6F"/>
              </a:buClr>
              <a:buNone/>
            </a:pPr>
            <a:r>
              <a:rPr lang="en-US" dirty="0">
                <a:latin typeface="Calibri" panose="020F0502020204030204" pitchFamily="34" charset="0"/>
              </a:rPr>
              <a:t>Public Participation events</a:t>
            </a:r>
          </a:p>
          <a:p>
            <a:pPr marL="640080" lvl="1" indent="-274320">
              <a:buClr>
                <a:srgbClr val="6F6F6F"/>
              </a:buClr>
              <a:buFont typeface="Webdings" panose="05030102010509060703" pitchFamily="18" charset="2"/>
              <a:buChar char="ï"/>
            </a:pPr>
            <a:r>
              <a:rPr lang="en-US" sz="1800" dirty="0"/>
              <a:t>Community/v</a:t>
            </a:r>
            <a:r>
              <a:rPr lang="en-US" sz="1800" dirty="0">
                <a:latin typeface="Calibri" panose="020F0502020204030204" pitchFamily="34" charset="0"/>
              </a:rPr>
              <a:t>olunteer projects, school projects, Household hazardous waste days, etc.</a:t>
            </a:r>
          </a:p>
          <a:p>
            <a:pPr marL="640080" lvl="1" indent="-274320">
              <a:buClr>
                <a:srgbClr val="6F6F6F"/>
              </a:buClr>
              <a:buFont typeface="Webdings" panose="05030102010509060703" pitchFamily="18" charset="2"/>
              <a:buChar char="ï"/>
            </a:pPr>
            <a:endParaRPr lang="en-US" sz="1800" dirty="0"/>
          </a:p>
          <a:p>
            <a:pPr marL="45720" algn="ctr">
              <a:spcBef>
                <a:spcPts val="1800"/>
              </a:spcBef>
              <a:buClr>
                <a:srgbClr val="6F6F6F"/>
              </a:buClr>
            </a:pPr>
            <a:r>
              <a:rPr lang="en-US" sz="2000" b="1" i="1" dirty="0">
                <a:solidFill>
                  <a:schemeClr val="accent1">
                    <a:lumMod val="75000"/>
                  </a:schemeClr>
                </a:solidFill>
                <a:latin typeface="Calibri" panose="020F0502020204030204" pitchFamily="34" charset="0"/>
              </a:rPr>
              <a:t>NOTE: Qualifying Local Programs (QLPs)</a:t>
            </a:r>
          </a:p>
          <a:p>
            <a:pPr marL="182880" algn="ctr">
              <a:spcBef>
                <a:spcPts val="0"/>
              </a:spcBef>
              <a:buClr>
                <a:srgbClr val="6F6F6F"/>
              </a:buClr>
            </a:pPr>
            <a:r>
              <a:rPr lang="en-US" sz="1800" i="1" dirty="0">
                <a:solidFill>
                  <a:schemeClr val="accent1">
                    <a:lumMod val="75000"/>
                  </a:schemeClr>
                </a:solidFill>
                <a:latin typeface="Calibri" panose="020F0502020204030204" pitchFamily="34" charset="0"/>
              </a:rPr>
              <a:t>Many tasks in the MS4 permit can be performed by a third party!</a:t>
            </a:r>
          </a:p>
          <a:p>
            <a:endParaRPr lang="en-US" sz="2000" dirty="0"/>
          </a:p>
        </p:txBody>
      </p:sp>
      <p:sp>
        <p:nvSpPr>
          <p:cNvPr id="4" name="Date Placeholder 3">
            <a:extLst>
              <a:ext uri="{FF2B5EF4-FFF2-40B4-BE49-F238E27FC236}">
                <a16:creationId xmlns:a16="http://schemas.microsoft.com/office/drawing/2014/main" id="{1A25802C-3AEF-67C8-52A2-0534A6C350DD}"/>
              </a:ext>
            </a:extLst>
          </p:cNvPr>
          <p:cNvSpPr>
            <a:spLocks noGrp="1"/>
          </p:cNvSpPr>
          <p:nvPr>
            <p:ph type="dt" sz="half" idx="10"/>
          </p:nvPr>
        </p:nvSpPr>
        <p:spPr/>
        <p:txBody>
          <a:bodyPr/>
          <a:lstStyle/>
          <a:p>
            <a:r>
              <a:rPr lang="en-US" dirty="0"/>
              <a:t>10/19/2023</a:t>
            </a:r>
          </a:p>
        </p:txBody>
      </p:sp>
      <p:sp>
        <p:nvSpPr>
          <p:cNvPr id="5" name="Slide Number Placeholder 4">
            <a:extLst>
              <a:ext uri="{FF2B5EF4-FFF2-40B4-BE49-F238E27FC236}">
                <a16:creationId xmlns:a16="http://schemas.microsoft.com/office/drawing/2014/main" id="{E376753C-6FC9-75B1-B29F-A7504212DD68}"/>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Footer Placeholder 5">
            <a:extLst>
              <a:ext uri="{FF2B5EF4-FFF2-40B4-BE49-F238E27FC236}">
                <a16:creationId xmlns:a16="http://schemas.microsoft.com/office/drawing/2014/main" id="{85DFF81C-3D27-1FFB-BC28-EA90AF5BB7A9}"/>
              </a:ext>
            </a:extLst>
          </p:cNvPr>
          <p:cNvSpPr>
            <a:spLocks noGrp="1"/>
          </p:cNvSpPr>
          <p:nvPr>
            <p:ph type="ftr" sz="quarter" idx="11"/>
          </p:nvPr>
        </p:nvSpPr>
        <p:spPr/>
        <p:txBody>
          <a:bodyPr/>
          <a:lstStyle/>
          <a:p>
            <a:r>
              <a:rPr lang="en-US" dirty="0"/>
              <a:t>Connecticut Department of Energy &amp; Environmental Protection</a:t>
            </a:r>
          </a:p>
        </p:txBody>
      </p:sp>
      <p:grpSp>
        <p:nvGrpSpPr>
          <p:cNvPr id="39" name="Group 38">
            <a:extLst>
              <a:ext uri="{FF2B5EF4-FFF2-40B4-BE49-F238E27FC236}">
                <a16:creationId xmlns:a16="http://schemas.microsoft.com/office/drawing/2014/main" id="{8CEBC1AB-1C39-EB4B-9449-74795E5B7B2F}"/>
              </a:ext>
            </a:extLst>
          </p:cNvPr>
          <p:cNvGrpSpPr/>
          <p:nvPr/>
        </p:nvGrpSpPr>
        <p:grpSpPr>
          <a:xfrm>
            <a:off x="9636846" y="2146678"/>
            <a:ext cx="2496312" cy="4379220"/>
            <a:chOff x="9636846" y="2146678"/>
            <a:chExt cx="2496312" cy="4379220"/>
          </a:xfrm>
        </p:grpSpPr>
        <p:sp>
          <p:nvSpPr>
            <p:cNvPr id="38" name="Rectangle 37">
              <a:extLst>
                <a:ext uri="{FF2B5EF4-FFF2-40B4-BE49-F238E27FC236}">
                  <a16:creationId xmlns:a16="http://schemas.microsoft.com/office/drawing/2014/main" id="{309C3857-1451-C4E5-33BE-0FAF2FE2950D}"/>
                </a:ext>
              </a:extLst>
            </p:cNvPr>
            <p:cNvSpPr/>
            <p:nvPr/>
          </p:nvSpPr>
          <p:spPr>
            <a:xfrm>
              <a:off x="9636846" y="4154955"/>
              <a:ext cx="2306824" cy="41705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8D103F26-0513-91E3-09E7-0A4C640ED27E}"/>
                </a:ext>
              </a:extLst>
            </p:cNvPr>
            <p:cNvSpPr/>
            <p:nvPr/>
          </p:nvSpPr>
          <p:spPr>
            <a:xfrm>
              <a:off x="9636846" y="2146678"/>
              <a:ext cx="2306824" cy="1473859"/>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15604C2-C494-2F8E-46A4-A7F19AAF2C42}"/>
                </a:ext>
              </a:extLst>
            </p:cNvPr>
            <p:cNvSpPr/>
            <p:nvPr/>
          </p:nvSpPr>
          <p:spPr>
            <a:xfrm>
              <a:off x="9636846" y="3455860"/>
              <a:ext cx="2306824" cy="79044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Public Education &amp; Outreach</a:t>
              </a:r>
            </a:p>
          </p:txBody>
        </p:sp>
        <p:pic>
          <p:nvPicPr>
            <p:cNvPr id="9" name="Graphic 8" descr="Storytelling with solid fill">
              <a:extLst>
                <a:ext uri="{FF2B5EF4-FFF2-40B4-BE49-F238E27FC236}">
                  <a16:creationId xmlns:a16="http://schemas.microsoft.com/office/drawing/2014/main" id="{15F77EDB-09FF-3AA1-A242-09848AD19C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1566" y="2249133"/>
              <a:ext cx="1097389" cy="1096749"/>
            </a:xfrm>
            <a:prstGeom prst="rect">
              <a:avLst/>
            </a:prstGeom>
          </p:spPr>
        </p:pic>
        <p:grpSp>
          <p:nvGrpSpPr>
            <p:cNvPr id="33" name="Group 32">
              <a:extLst>
                <a:ext uri="{FF2B5EF4-FFF2-40B4-BE49-F238E27FC236}">
                  <a16:creationId xmlns:a16="http://schemas.microsoft.com/office/drawing/2014/main" id="{6262087E-906A-A40C-6528-8A3E2B2D4DD9}"/>
                </a:ext>
              </a:extLst>
            </p:cNvPr>
            <p:cNvGrpSpPr/>
            <p:nvPr/>
          </p:nvGrpSpPr>
          <p:grpSpPr>
            <a:xfrm>
              <a:off x="9636846" y="4294762"/>
              <a:ext cx="2496312" cy="2231136"/>
              <a:chOff x="7530207" y="5139095"/>
              <a:chExt cx="1499615" cy="1335023"/>
            </a:xfrm>
          </p:grpSpPr>
          <p:grpSp>
            <p:nvGrpSpPr>
              <p:cNvPr id="20" name="Group 19">
                <a:extLst>
                  <a:ext uri="{FF2B5EF4-FFF2-40B4-BE49-F238E27FC236}">
                    <a16:creationId xmlns:a16="http://schemas.microsoft.com/office/drawing/2014/main" id="{6E41D551-62AC-2B4D-8C1B-743B16498D74}"/>
                  </a:ext>
                </a:extLst>
              </p:cNvPr>
              <p:cNvGrpSpPr/>
              <p:nvPr/>
            </p:nvGrpSpPr>
            <p:grpSpPr>
              <a:xfrm>
                <a:off x="7530207" y="5139095"/>
                <a:ext cx="1499615" cy="1335023"/>
                <a:chOff x="5733535" y="4168345"/>
                <a:chExt cx="2496064" cy="2232219"/>
              </a:xfrm>
              <a:effectLst/>
            </p:grpSpPr>
            <p:sp>
              <p:nvSpPr>
                <p:cNvPr id="22" name="Rectangle: Rounded Corners 21">
                  <a:extLst>
                    <a:ext uri="{FF2B5EF4-FFF2-40B4-BE49-F238E27FC236}">
                      <a16:creationId xmlns:a16="http://schemas.microsoft.com/office/drawing/2014/main" id="{F9FB3E9B-D8D9-A082-BC88-4A5A1D883E10}"/>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F5FDDC8-B77B-0C26-EA43-93076BAD9F0E}"/>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Public Participation</a:t>
                  </a:r>
                </a:p>
                <a:p>
                  <a:r>
                    <a:rPr lang="en-US" sz="1600" b="1" dirty="0">
                      <a:latin typeface="Calibri" panose="020F0502020204030204" pitchFamily="34" charset="0"/>
                      <a:cs typeface="Calibri" panose="020F0502020204030204" pitchFamily="34" charset="0"/>
                    </a:rPr>
                    <a:t>&amp; Involvement</a:t>
                  </a:r>
                </a:p>
              </p:txBody>
            </p:sp>
            <p:sp>
              <p:nvSpPr>
                <p:cNvPr id="24" name="Oval 23">
                  <a:extLst>
                    <a:ext uri="{FF2B5EF4-FFF2-40B4-BE49-F238E27FC236}">
                      <a16:creationId xmlns:a16="http://schemas.microsoft.com/office/drawing/2014/main" id="{5856423D-4DCB-7CA0-13F3-F6515ED2DC7D}"/>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2</a:t>
                  </a:r>
                  <a:endParaRPr lang="en-US" sz="3600" b="1" dirty="0">
                    <a:solidFill>
                      <a:schemeClr val="accent2">
                        <a:lumMod val="75000"/>
                      </a:schemeClr>
                    </a:solidFill>
                    <a:latin typeface="Arial Rounded MT Bold" panose="020F0704030504030204" pitchFamily="34" charset="0"/>
                  </a:endParaRPr>
                </a:p>
              </p:txBody>
            </p:sp>
          </p:grpSp>
          <p:pic>
            <p:nvPicPr>
              <p:cNvPr id="21" name="Graphic 20" descr="Teacher with solid fill">
                <a:extLst>
                  <a:ext uri="{FF2B5EF4-FFF2-40B4-BE49-F238E27FC236}">
                    <a16:creationId xmlns:a16="http://schemas.microsoft.com/office/drawing/2014/main" id="{7732FAC1-AC56-1316-63A1-E6908030F8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1573" y="5183648"/>
                <a:ext cx="714174" cy="710938"/>
              </a:xfrm>
              <a:prstGeom prst="rect">
                <a:avLst/>
              </a:prstGeom>
            </p:spPr>
          </p:pic>
        </p:grpSp>
        <p:sp>
          <p:nvSpPr>
            <p:cNvPr id="12" name="Oval 11">
              <a:extLst>
                <a:ext uri="{FF2B5EF4-FFF2-40B4-BE49-F238E27FC236}">
                  <a16:creationId xmlns:a16="http://schemas.microsoft.com/office/drawing/2014/main" id="{66F17E34-5AB4-520D-E10A-69080A6ED3C2}"/>
                </a:ext>
              </a:extLst>
            </p:cNvPr>
            <p:cNvSpPr/>
            <p:nvPr/>
          </p:nvSpPr>
          <p:spPr>
            <a:xfrm>
              <a:off x="11383440" y="3628534"/>
              <a:ext cx="749718" cy="749280"/>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1</a:t>
              </a:r>
            </a:p>
          </p:txBody>
        </p:sp>
      </p:grpSp>
    </p:spTree>
    <p:extLst>
      <p:ext uri="{BB962C8B-B14F-4D97-AF65-F5344CB8AC3E}">
        <p14:creationId xmlns:p14="http://schemas.microsoft.com/office/powerpoint/2010/main" val="290037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4D14-7445-5E90-2A21-83F5CD2B49DA}"/>
              </a:ext>
            </a:extLst>
          </p:cNvPr>
          <p:cNvSpPr>
            <a:spLocks noGrp="1"/>
          </p:cNvSpPr>
          <p:nvPr>
            <p:ph type="title"/>
          </p:nvPr>
        </p:nvSpPr>
        <p:spPr>
          <a:xfrm>
            <a:off x="381000" y="309464"/>
            <a:ext cx="9130720" cy="1062135"/>
          </a:xfrm>
        </p:spPr>
        <p:txBody>
          <a:bodyPr/>
          <a:lstStyle/>
          <a:p>
            <a:r>
              <a:rPr lang="en-US" dirty="0"/>
              <a:t>Minimum Control Measures</a:t>
            </a:r>
            <a:br>
              <a:rPr lang="en-US" dirty="0"/>
            </a:br>
            <a:r>
              <a:rPr lang="en-US" sz="2600" b="0" i="1" cap="none" dirty="0"/>
              <a:t>MCM 3: Illicit Discharge Detection &amp; Elimination</a:t>
            </a:r>
            <a:endParaRPr lang="en-US" sz="2600" b="0" i="1" dirty="0"/>
          </a:p>
        </p:txBody>
      </p:sp>
      <p:sp>
        <p:nvSpPr>
          <p:cNvPr id="3" name="Content Placeholder 2">
            <a:extLst>
              <a:ext uri="{FF2B5EF4-FFF2-40B4-BE49-F238E27FC236}">
                <a16:creationId xmlns:a16="http://schemas.microsoft.com/office/drawing/2014/main" id="{09695DE4-C3D0-26D7-5DB0-5A057BDA6F1A}"/>
              </a:ext>
            </a:extLst>
          </p:cNvPr>
          <p:cNvSpPr>
            <a:spLocks noGrp="1"/>
          </p:cNvSpPr>
          <p:nvPr>
            <p:ph idx="1"/>
          </p:nvPr>
        </p:nvSpPr>
        <p:spPr>
          <a:xfrm>
            <a:off x="381001" y="1417323"/>
            <a:ext cx="9130720" cy="4913574"/>
          </a:xfrm>
        </p:spPr>
        <p:txBody>
          <a:bodyPr vert="horz" lIns="0" tIns="0" rIns="0" bIns="0" rtlCol="0" anchor="t">
            <a:noAutofit/>
          </a:bodyPr>
          <a:lstStyle/>
          <a:p>
            <a:r>
              <a:rPr lang="en-US" b="1" dirty="0">
                <a:solidFill>
                  <a:srgbClr val="6F6F6F"/>
                </a:solidFill>
                <a:latin typeface="Calibri" panose="020F0502020204030204" pitchFamily="34" charset="0"/>
              </a:rPr>
              <a:t>MCM 3: Illicit Discharge Detection &amp; Elimination Tasks</a:t>
            </a:r>
          </a:p>
          <a:p>
            <a:pPr marL="182880">
              <a:spcBef>
                <a:spcPts val="300"/>
              </a:spcBef>
            </a:pPr>
            <a:r>
              <a:rPr lang="en-US" sz="2000" dirty="0">
                <a:solidFill>
                  <a:srgbClr val="6F6F6F"/>
                </a:solidFill>
                <a:latin typeface="Calibri" panose="020F0502020204030204" pitchFamily="34" charset="0"/>
              </a:rPr>
              <a:t>Develop written IDDE program</a:t>
            </a:r>
          </a:p>
          <a:p>
            <a:pPr marL="182880">
              <a:spcBef>
                <a:spcPts val="300"/>
              </a:spcBef>
            </a:pPr>
            <a:r>
              <a:rPr lang="en-US" sz="2000" dirty="0">
                <a:solidFill>
                  <a:srgbClr val="6F6F6F"/>
                </a:solidFill>
                <a:latin typeface="Calibri"/>
                <a:cs typeface="Calibri"/>
              </a:rPr>
              <a:t>Establish and/or upgrade local authority to prohibit illicit discharges</a:t>
            </a:r>
          </a:p>
          <a:p>
            <a:pPr marL="182880">
              <a:spcBef>
                <a:spcPts val="300"/>
              </a:spcBef>
            </a:pPr>
            <a:r>
              <a:rPr lang="en-US" sz="2000" dirty="0">
                <a:solidFill>
                  <a:srgbClr val="6F6F6F"/>
                </a:solidFill>
                <a:latin typeface="Calibri" panose="020F0502020204030204" pitchFamily="34" charset="0"/>
              </a:rPr>
              <a:t>System mapping</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Outfall mapping of permittee-owned outfalls</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Interconnection mapping </a:t>
            </a:r>
          </a:p>
          <a:p>
            <a:pPr marL="1097280" lvl="1" indent="-274320">
              <a:spcBef>
                <a:spcPts val="0"/>
              </a:spcBef>
              <a:buClr>
                <a:srgbClr val="6F6F6F"/>
              </a:buClr>
              <a:buFont typeface="Arial" panose="020B0604020202020204" pitchFamily="34" charset="0"/>
              <a:buChar char="•"/>
            </a:pPr>
            <a:r>
              <a:rPr lang="en-US" sz="1800" dirty="0">
                <a:solidFill>
                  <a:srgbClr val="6F6F6F"/>
                </a:solidFill>
              </a:rPr>
              <a:t>w</a:t>
            </a:r>
            <a:r>
              <a:rPr lang="en-US" sz="1800" dirty="0">
                <a:solidFill>
                  <a:srgbClr val="6F6F6F"/>
                </a:solidFill>
                <a:latin typeface="Calibri" panose="020F0502020204030204" pitchFamily="34" charset="0"/>
              </a:rPr>
              <a:t>here your MS4 connects to neighboring municipalities, CTDOT, etc.</a:t>
            </a:r>
          </a:p>
          <a:p>
            <a:pPr marL="640080" indent="-274320">
              <a:spcBef>
                <a:spcPts val="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Systemwide mapping</a:t>
            </a:r>
          </a:p>
          <a:p>
            <a:pPr marL="182880">
              <a:spcBef>
                <a:spcPts val="300"/>
              </a:spcBef>
            </a:pPr>
            <a:r>
              <a:rPr lang="en-US" sz="2000" dirty="0">
                <a:solidFill>
                  <a:srgbClr val="6F6F6F"/>
                </a:solidFill>
                <a:latin typeface="Calibri" panose="020F0502020204030204" pitchFamily="34" charset="0"/>
              </a:rPr>
              <a:t>Complete dry weather screening</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a:cs typeface="Calibri"/>
              </a:rPr>
              <a:t>Screening of all outfalls during dry weather for signs of illicit discharges</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Outfall assessment based on results of screening</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Outfall priority ranking (exempt, low, high, problem)</a:t>
            </a:r>
          </a:p>
          <a:p>
            <a:pPr marL="640080"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Catchment investigations based on priority</a:t>
            </a:r>
          </a:p>
          <a:p>
            <a:pPr marL="182880">
              <a:spcBef>
                <a:spcPts val="300"/>
              </a:spcBef>
            </a:pPr>
            <a:endParaRPr lang="en-US" sz="2000" dirty="0">
              <a:latin typeface="Calibri" panose="020F0502020204030204" pitchFamily="34" charset="0"/>
            </a:endParaRPr>
          </a:p>
        </p:txBody>
      </p:sp>
      <p:sp>
        <p:nvSpPr>
          <p:cNvPr id="4" name="Date Placeholder 3">
            <a:extLst>
              <a:ext uri="{FF2B5EF4-FFF2-40B4-BE49-F238E27FC236}">
                <a16:creationId xmlns:a16="http://schemas.microsoft.com/office/drawing/2014/main" id="{4853B837-CB1C-B046-68F3-34EB16759EA2}"/>
              </a:ext>
            </a:extLst>
          </p:cNvPr>
          <p:cNvSpPr>
            <a:spLocks noGrp="1"/>
          </p:cNvSpPr>
          <p:nvPr>
            <p:ph type="dt" sz="half" idx="10"/>
          </p:nvPr>
        </p:nvSpPr>
        <p:spPr/>
        <p:txBody>
          <a:bodyPr/>
          <a:lstStyle/>
          <a:p>
            <a:r>
              <a:rPr lang="en-US" dirty="0"/>
              <a:t>10/19/2023</a:t>
            </a:r>
          </a:p>
        </p:txBody>
      </p:sp>
      <p:sp>
        <p:nvSpPr>
          <p:cNvPr id="5" name="Footer Placeholder 4">
            <a:extLst>
              <a:ext uri="{FF2B5EF4-FFF2-40B4-BE49-F238E27FC236}">
                <a16:creationId xmlns:a16="http://schemas.microsoft.com/office/drawing/2014/main" id="{6C01FCB4-C1C3-EC02-77B7-8E7B5D4BB24F}"/>
              </a:ext>
            </a:extLst>
          </p:cNvPr>
          <p:cNvSpPr>
            <a:spLocks noGrp="1"/>
          </p:cNvSpPr>
          <p:nvPr>
            <p:ph type="ftr" sz="quarter" idx="11"/>
          </p:nvPr>
        </p:nvSpPr>
        <p:spPr/>
        <p:txBody>
          <a:bodyPr/>
          <a:lstStyle/>
          <a:p>
            <a:r>
              <a:rPr lang="en-US" dirty="0"/>
              <a:t>Connecticut Department of Energy &amp; Environmental Protection</a:t>
            </a:r>
          </a:p>
        </p:txBody>
      </p:sp>
      <p:sp>
        <p:nvSpPr>
          <p:cNvPr id="6" name="Slide Number Placeholder 5">
            <a:extLst>
              <a:ext uri="{FF2B5EF4-FFF2-40B4-BE49-F238E27FC236}">
                <a16:creationId xmlns:a16="http://schemas.microsoft.com/office/drawing/2014/main" id="{DB2F363E-7A61-498B-6953-0827B603616F}"/>
              </a:ext>
            </a:extLst>
          </p:cNvPr>
          <p:cNvSpPr>
            <a:spLocks noGrp="1"/>
          </p:cNvSpPr>
          <p:nvPr>
            <p:ph type="sldNum" sz="quarter" idx="12"/>
          </p:nvPr>
        </p:nvSpPr>
        <p:spPr/>
        <p:txBody>
          <a:bodyPr/>
          <a:lstStyle/>
          <a:p>
            <a:fld id="{D57F1E4F-1CFF-5643-939E-217C01CDF565}" type="slidenum">
              <a:rPr lang="en-US" smtClean="0"/>
              <a:pPr/>
              <a:t>7</a:t>
            </a:fld>
            <a:endParaRPr lang="en-US" dirty="0"/>
          </a:p>
        </p:txBody>
      </p:sp>
      <p:grpSp>
        <p:nvGrpSpPr>
          <p:cNvPr id="12" name="Group 11">
            <a:extLst>
              <a:ext uri="{FF2B5EF4-FFF2-40B4-BE49-F238E27FC236}">
                <a16:creationId xmlns:a16="http://schemas.microsoft.com/office/drawing/2014/main" id="{14140AA8-AC5C-A9DA-C687-1B6A93A92B8C}"/>
              </a:ext>
            </a:extLst>
          </p:cNvPr>
          <p:cNvGrpSpPr>
            <a:grpSpLocks noGrp="1" noUngrp="1" noRot="1" noMove="1" noResize="1"/>
          </p:cNvGrpSpPr>
          <p:nvPr/>
        </p:nvGrpSpPr>
        <p:grpSpPr>
          <a:xfrm>
            <a:off x="9644449" y="4284601"/>
            <a:ext cx="2496064" cy="2232219"/>
            <a:chOff x="9644449" y="4284601"/>
            <a:chExt cx="2496064" cy="2232219"/>
          </a:xfrm>
        </p:grpSpPr>
        <p:sp>
          <p:nvSpPr>
            <p:cNvPr id="23" name="Rectangle: Rounded Corners 22">
              <a:extLst>
                <a:ext uri="{FF2B5EF4-FFF2-40B4-BE49-F238E27FC236}">
                  <a16:creationId xmlns:a16="http://schemas.microsoft.com/office/drawing/2014/main" id="{A6086464-4549-1D29-6086-F51AA582FED5}"/>
                </a:ext>
              </a:extLst>
            </p:cNvPr>
            <p:cNvSpPr>
              <a:spLocks noGrp="1" noRot="1" noMove="1" noResize="1" noEditPoints="1" noAdjustHandles="1" noChangeArrowheads="1" noChangeShapeType="1"/>
            </p:cNvSpPr>
            <p:nvPr/>
          </p:nvSpPr>
          <p:spPr>
            <a:xfrm>
              <a:off x="9644449" y="4284601"/>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21FC75F-CE05-AA04-B9F0-109BB3DBEAF9}"/>
                </a:ext>
              </a:extLst>
            </p:cNvPr>
            <p:cNvSpPr>
              <a:spLocks noGrp="1" noRot="1" noMove="1" noResize="1" noEditPoints="1" noAdjustHandles="1" noChangeArrowheads="1" noChangeShapeType="1"/>
            </p:cNvSpPr>
            <p:nvPr/>
          </p:nvSpPr>
          <p:spPr>
            <a:xfrm>
              <a:off x="9644449" y="5594418"/>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Illicit Discharge Detection </a:t>
              </a:r>
            </a:p>
            <a:p>
              <a:r>
                <a:rPr lang="en-US" sz="1600" b="1" dirty="0">
                  <a:latin typeface="Calibri" panose="020F0502020204030204" pitchFamily="34" charset="0"/>
                  <a:cs typeface="Calibri" panose="020F0502020204030204" pitchFamily="34" charset="0"/>
                </a:rPr>
                <a:t>&amp; Elimination</a:t>
              </a:r>
            </a:p>
          </p:txBody>
        </p:sp>
        <p:sp>
          <p:nvSpPr>
            <p:cNvPr id="25" name="Oval 24">
              <a:extLst>
                <a:ext uri="{FF2B5EF4-FFF2-40B4-BE49-F238E27FC236}">
                  <a16:creationId xmlns:a16="http://schemas.microsoft.com/office/drawing/2014/main" id="{B1C8E17D-A96E-585A-E2B8-9879837C32DB}"/>
                </a:ext>
              </a:extLst>
            </p:cNvPr>
            <p:cNvSpPr>
              <a:spLocks noGrp="1" noRot="1" noMove="1" noResize="1" noEditPoints="1" noAdjustHandles="1" noChangeArrowheads="1" noChangeShapeType="1"/>
            </p:cNvSpPr>
            <p:nvPr/>
          </p:nvSpPr>
          <p:spPr>
            <a:xfrm>
              <a:off x="11390869" y="5767176"/>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3</a:t>
              </a:r>
              <a:endParaRPr lang="en-US" sz="2000" b="1" dirty="0">
                <a:solidFill>
                  <a:schemeClr val="accent2">
                    <a:lumMod val="75000"/>
                  </a:schemeClr>
                </a:solidFill>
                <a:latin typeface="Arial Rounded MT Bold" panose="020F0704030504030204" pitchFamily="34" charset="0"/>
              </a:endParaRPr>
            </a:p>
          </p:txBody>
        </p:sp>
        <p:pic>
          <p:nvPicPr>
            <p:cNvPr id="22" name="Graphic 21" descr="Magnifying glass with solid fill">
              <a:extLst>
                <a:ext uri="{FF2B5EF4-FFF2-40B4-BE49-F238E27FC236}">
                  <a16:creationId xmlns:a16="http://schemas.microsoft.com/office/drawing/2014/main" id="{990EEC21-5504-9F9D-16D7-85DA8CF69CE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flipH="1">
              <a:off x="10249106" y="4389812"/>
              <a:ext cx="1097280" cy="1097280"/>
            </a:xfrm>
            <a:prstGeom prst="rect">
              <a:avLst/>
            </a:prstGeom>
            <a:effectLst/>
          </p:spPr>
        </p:pic>
      </p:grpSp>
    </p:spTree>
    <p:extLst>
      <p:ext uri="{BB962C8B-B14F-4D97-AF65-F5344CB8AC3E}">
        <p14:creationId xmlns:p14="http://schemas.microsoft.com/office/powerpoint/2010/main" val="16072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D773-F1EA-63BD-E551-07539D51D5BF}"/>
              </a:ext>
            </a:extLst>
          </p:cNvPr>
          <p:cNvSpPr>
            <a:spLocks noGrp="1"/>
          </p:cNvSpPr>
          <p:nvPr>
            <p:ph type="title"/>
          </p:nvPr>
        </p:nvSpPr>
        <p:spPr/>
        <p:txBody>
          <a:bodyPr/>
          <a:lstStyle/>
          <a:p>
            <a:r>
              <a:rPr lang="en-US" dirty="0"/>
              <a:t>Minimum Control Measures</a:t>
            </a:r>
            <a:br>
              <a:rPr lang="en-US" dirty="0"/>
            </a:br>
            <a:r>
              <a:rPr lang="en-US" sz="2600" b="0" i="1" dirty="0"/>
              <a:t>MCM</a:t>
            </a:r>
            <a:r>
              <a:rPr lang="en-US" sz="2600" b="0" i="1" cap="none" dirty="0"/>
              <a:t>s</a:t>
            </a:r>
            <a:r>
              <a:rPr lang="en-US" sz="2600" b="0" i="1" dirty="0"/>
              <a:t> 4 &amp; 5: </a:t>
            </a:r>
            <a:r>
              <a:rPr lang="en-US" sz="2600" b="0" i="1" cap="none" dirty="0"/>
              <a:t>Construction and Post-construction Runoff</a:t>
            </a:r>
            <a:endParaRPr lang="en-US" sz="2600" b="0" i="1" dirty="0"/>
          </a:p>
        </p:txBody>
      </p:sp>
      <p:sp>
        <p:nvSpPr>
          <p:cNvPr id="3" name="Content Placeholder 2">
            <a:extLst>
              <a:ext uri="{FF2B5EF4-FFF2-40B4-BE49-F238E27FC236}">
                <a16:creationId xmlns:a16="http://schemas.microsoft.com/office/drawing/2014/main" id="{F5F026E2-0CCC-932E-8526-177186DA9834}"/>
              </a:ext>
            </a:extLst>
          </p:cNvPr>
          <p:cNvSpPr>
            <a:spLocks noGrp="1"/>
          </p:cNvSpPr>
          <p:nvPr>
            <p:ph idx="1"/>
          </p:nvPr>
        </p:nvSpPr>
        <p:spPr>
          <a:xfrm>
            <a:off x="381001" y="1417323"/>
            <a:ext cx="9071350" cy="4913574"/>
          </a:xfrm>
        </p:spPr>
        <p:txBody>
          <a:bodyPr vert="horz" lIns="0" tIns="0" rIns="0" bIns="0" rtlCol="0" anchor="t">
            <a:noAutofit/>
          </a:bodyPr>
          <a:lstStyle/>
          <a:p>
            <a:r>
              <a:rPr lang="en-US" b="1" dirty="0">
                <a:latin typeface="Calibri" panose="020F0502020204030204" pitchFamily="34" charset="0"/>
              </a:rPr>
              <a:t>MCM 4: Construction Stormwater Runoff Control Tasks</a:t>
            </a:r>
          </a:p>
          <a:p>
            <a:pPr marL="182880">
              <a:spcBef>
                <a:spcPts val="300"/>
              </a:spcBef>
            </a:pPr>
            <a:r>
              <a:rPr lang="en-US" sz="2000" dirty="0">
                <a:solidFill>
                  <a:srgbClr val="6F6F6F"/>
                </a:solidFill>
                <a:latin typeface="Calibri"/>
                <a:cs typeface="Calibri"/>
              </a:rPr>
              <a:t>Establish and/or upgrade </a:t>
            </a:r>
            <a:r>
              <a:rPr lang="en-US" sz="2000" u="sng" dirty="0">
                <a:solidFill>
                  <a:srgbClr val="6F6F6F"/>
                </a:solidFill>
                <a:latin typeface="Calibri"/>
                <a:cs typeface="Calibri"/>
              </a:rPr>
              <a:t>local authority </a:t>
            </a:r>
            <a:r>
              <a:rPr lang="en-US" sz="2000" dirty="0">
                <a:solidFill>
                  <a:srgbClr val="6F6F6F"/>
                </a:solidFill>
                <a:latin typeface="Calibri"/>
                <a:cs typeface="Calibri"/>
              </a:rPr>
              <a:t>to comply with Manuals and Construction GP</a:t>
            </a:r>
            <a:endParaRPr lang="en-US" sz="2000" dirty="0">
              <a:solidFill>
                <a:srgbClr val="6F6F6F"/>
              </a:solidFill>
              <a:highlight>
                <a:srgbClr val="FFFF00"/>
              </a:highlight>
              <a:latin typeface="Calibri"/>
              <a:cs typeface="Calibri"/>
            </a:endParaRPr>
          </a:p>
          <a:p>
            <a:pPr marL="182880">
              <a:spcBef>
                <a:spcPts val="300"/>
              </a:spcBef>
            </a:pPr>
            <a:r>
              <a:rPr lang="en-US" sz="2000" dirty="0">
                <a:latin typeface="Calibri" panose="020F0502020204030204" pitchFamily="34" charset="0"/>
              </a:rPr>
              <a:t>Review site plans and perform inspections of construction sites</a:t>
            </a:r>
          </a:p>
          <a:p>
            <a:pPr marL="182880">
              <a:spcBef>
                <a:spcPts val="300"/>
              </a:spcBef>
            </a:pPr>
            <a:r>
              <a:rPr lang="en-US" sz="2000" dirty="0">
                <a:latin typeface="Calibri" panose="020F0502020204030204" pitchFamily="34" charset="0"/>
              </a:rPr>
              <a:t>Allow public comment on proposed site development</a:t>
            </a:r>
          </a:p>
          <a:p>
            <a:pPr marL="182880">
              <a:spcBef>
                <a:spcPts val="300"/>
              </a:spcBef>
            </a:pPr>
            <a:r>
              <a:rPr lang="en-US" sz="2000" dirty="0">
                <a:latin typeface="Calibri" panose="020F0502020204030204" pitchFamily="34" charset="0"/>
              </a:rPr>
              <a:t>Notify developers of DEEP permit registration requirements</a:t>
            </a:r>
          </a:p>
          <a:p>
            <a:pPr>
              <a:spcBef>
                <a:spcPts val="1800"/>
              </a:spcBef>
            </a:pPr>
            <a:r>
              <a:rPr lang="en-US" b="1" dirty="0">
                <a:latin typeface="Calibri" panose="020F0502020204030204" pitchFamily="34" charset="0"/>
              </a:rPr>
              <a:t>MCM 5: Post-construction Stormwater Runoff Control Tasks</a:t>
            </a:r>
          </a:p>
          <a:p>
            <a:pPr marL="182880">
              <a:spcBef>
                <a:spcPts val="300"/>
              </a:spcBef>
            </a:pPr>
            <a:r>
              <a:rPr lang="en-US" sz="2000" dirty="0">
                <a:solidFill>
                  <a:srgbClr val="6F6F6F"/>
                </a:solidFill>
                <a:latin typeface="Calibri"/>
                <a:cs typeface="Calibri"/>
              </a:rPr>
              <a:t>Establish and/or upgrade </a:t>
            </a:r>
            <a:r>
              <a:rPr lang="en-US" sz="2000" u="sng" dirty="0">
                <a:solidFill>
                  <a:srgbClr val="6F6F6F"/>
                </a:solidFill>
                <a:latin typeface="Calibri"/>
                <a:cs typeface="Calibri"/>
              </a:rPr>
              <a:t>local authorit</a:t>
            </a:r>
            <a:r>
              <a:rPr lang="en-US" sz="2000" dirty="0">
                <a:solidFill>
                  <a:srgbClr val="6F6F6F"/>
                </a:solidFill>
                <a:latin typeface="Calibri"/>
                <a:cs typeface="Calibri"/>
              </a:rPr>
              <a:t>y to require consideration of LID practices</a:t>
            </a:r>
          </a:p>
          <a:p>
            <a:pPr marL="182880">
              <a:spcBef>
                <a:spcPts val="300"/>
              </a:spcBef>
            </a:pPr>
            <a:r>
              <a:rPr lang="en-US" sz="2000" dirty="0">
                <a:latin typeface="Calibri" panose="020F0502020204030204" pitchFamily="34" charset="0"/>
              </a:rPr>
              <a:t>Develop long-term maintenance plans for treatment structures and basins</a:t>
            </a:r>
          </a:p>
          <a:p>
            <a:pPr marL="182880">
              <a:spcBef>
                <a:spcPts val="300"/>
              </a:spcBef>
            </a:pPr>
            <a:r>
              <a:rPr lang="en-US" sz="2000" dirty="0">
                <a:latin typeface="Calibri" panose="020F0502020204030204" pitchFamily="34" charset="0"/>
              </a:rPr>
              <a:t>Directly Connected Impervious Area Mapping</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Develop DCIA mapping</a:t>
            </a:r>
          </a:p>
          <a:p>
            <a:pPr marL="640080" indent="-274320">
              <a:spcBef>
                <a:spcPts val="300"/>
              </a:spcBef>
              <a:buClr>
                <a:srgbClr val="6F6F6F"/>
              </a:buClr>
              <a:buFont typeface="Webdings" panose="05030102010509060703" pitchFamily="18" charset="2"/>
              <a:buChar char="ï"/>
            </a:pPr>
            <a:r>
              <a:rPr lang="en-US" sz="1800" dirty="0">
                <a:latin typeface="Calibri" panose="020F0502020204030204" pitchFamily="34" charset="0"/>
              </a:rPr>
              <a:t>Develop a baseline DCIA acreage for your municipality</a:t>
            </a:r>
            <a:endParaRPr lang="en-US" dirty="0"/>
          </a:p>
          <a:p>
            <a:pPr marL="1097280" lvl="2" indent="-274320">
              <a:buClr>
                <a:srgbClr val="6F6F6F"/>
              </a:buClr>
              <a:buFont typeface="Arial" panose="020B0604020202020204" pitchFamily="34" charset="0"/>
              <a:buChar char="•"/>
            </a:pPr>
            <a:r>
              <a:rPr lang="en-US" dirty="0">
                <a:latin typeface="Calibri"/>
                <a:cs typeface="Calibri"/>
              </a:rPr>
              <a:t>DCIA acreage should be less than Impervious Cover acreage </a:t>
            </a:r>
            <a:r>
              <a:rPr lang="en-US" sz="1200" i="1" dirty="0">
                <a:latin typeface="Calibri"/>
                <a:cs typeface="Calibri"/>
              </a:rPr>
              <a:t>(tools provided by UCONN NEMO)</a:t>
            </a:r>
          </a:p>
        </p:txBody>
      </p:sp>
      <p:sp>
        <p:nvSpPr>
          <p:cNvPr id="4" name="Date Placeholder 3">
            <a:extLst>
              <a:ext uri="{FF2B5EF4-FFF2-40B4-BE49-F238E27FC236}">
                <a16:creationId xmlns:a16="http://schemas.microsoft.com/office/drawing/2014/main" id="{1A25802C-3AEF-67C8-52A2-0534A6C350DD}"/>
              </a:ext>
            </a:extLst>
          </p:cNvPr>
          <p:cNvSpPr>
            <a:spLocks noGrp="1"/>
          </p:cNvSpPr>
          <p:nvPr>
            <p:ph type="dt" sz="half" idx="10"/>
          </p:nvPr>
        </p:nvSpPr>
        <p:spPr/>
        <p:txBody>
          <a:bodyPr/>
          <a:lstStyle/>
          <a:p>
            <a:r>
              <a:rPr lang="en-US" dirty="0"/>
              <a:t>10/19/2023</a:t>
            </a:r>
          </a:p>
        </p:txBody>
      </p:sp>
      <p:sp>
        <p:nvSpPr>
          <p:cNvPr id="5" name="Slide Number Placeholder 4">
            <a:extLst>
              <a:ext uri="{FF2B5EF4-FFF2-40B4-BE49-F238E27FC236}">
                <a16:creationId xmlns:a16="http://schemas.microsoft.com/office/drawing/2014/main" id="{E376753C-6FC9-75B1-B29F-A7504212DD6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Footer Placeholder 5">
            <a:extLst>
              <a:ext uri="{FF2B5EF4-FFF2-40B4-BE49-F238E27FC236}">
                <a16:creationId xmlns:a16="http://schemas.microsoft.com/office/drawing/2014/main" id="{85DFF81C-3D27-1FFB-BC28-EA90AF5BB7A9}"/>
              </a:ext>
            </a:extLst>
          </p:cNvPr>
          <p:cNvSpPr>
            <a:spLocks noGrp="1"/>
          </p:cNvSpPr>
          <p:nvPr>
            <p:ph type="ftr" sz="quarter" idx="11"/>
          </p:nvPr>
        </p:nvSpPr>
        <p:spPr/>
        <p:txBody>
          <a:bodyPr/>
          <a:lstStyle/>
          <a:p>
            <a:r>
              <a:rPr lang="en-US" dirty="0"/>
              <a:t>Connecticut Department of Energy &amp; Environmental Protection</a:t>
            </a:r>
          </a:p>
        </p:txBody>
      </p:sp>
      <p:grpSp>
        <p:nvGrpSpPr>
          <p:cNvPr id="13" name="Group 12">
            <a:extLst>
              <a:ext uri="{FF2B5EF4-FFF2-40B4-BE49-F238E27FC236}">
                <a16:creationId xmlns:a16="http://schemas.microsoft.com/office/drawing/2014/main" id="{A08C7603-48AF-754A-B9FF-1105D33BD9CD}"/>
              </a:ext>
            </a:extLst>
          </p:cNvPr>
          <p:cNvGrpSpPr/>
          <p:nvPr/>
        </p:nvGrpSpPr>
        <p:grpSpPr>
          <a:xfrm>
            <a:off x="9636845" y="2123440"/>
            <a:ext cx="2501307" cy="4393174"/>
            <a:chOff x="9636845" y="2123440"/>
            <a:chExt cx="2501307" cy="4393174"/>
          </a:xfrm>
        </p:grpSpPr>
        <p:sp>
          <p:nvSpPr>
            <p:cNvPr id="7" name="Rectangle 6">
              <a:extLst>
                <a:ext uri="{FF2B5EF4-FFF2-40B4-BE49-F238E27FC236}">
                  <a16:creationId xmlns:a16="http://schemas.microsoft.com/office/drawing/2014/main" id="{6316157D-1BA0-653B-5A1D-36CAE41DFA10}"/>
                </a:ext>
              </a:extLst>
            </p:cNvPr>
            <p:cNvSpPr/>
            <p:nvPr/>
          </p:nvSpPr>
          <p:spPr>
            <a:xfrm>
              <a:off x="9636845" y="4154955"/>
              <a:ext cx="2306825" cy="41705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1DB5886-C1A2-08D6-C911-6F4E8D14E4DF}"/>
                </a:ext>
              </a:extLst>
            </p:cNvPr>
            <p:cNvSpPr/>
            <p:nvPr/>
          </p:nvSpPr>
          <p:spPr>
            <a:xfrm>
              <a:off x="9641838" y="2123440"/>
              <a:ext cx="2306824" cy="1476227"/>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1DA46E9-4225-A626-1593-B2C4120FB01B}"/>
                </a:ext>
              </a:extLst>
            </p:cNvPr>
            <p:cNvSpPr/>
            <p:nvPr/>
          </p:nvSpPr>
          <p:spPr>
            <a:xfrm>
              <a:off x="9641838" y="3434725"/>
              <a:ext cx="2306824" cy="791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Construction Stormwater Runoff Control</a:t>
              </a:r>
            </a:p>
          </p:txBody>
        </p:sp>
        <p:pic>
          <p:nvPicPr>
            <p:cNvPr id="15" name="Graphic 14" descr="Building Brick Wall with solid fill">
              <a:extLst>
                <a:ext uri="{FF2B5EF4-FFF2-40B4-BE49-F238E27FC236}">
                  <a16:creationId xmlns:a16="http://schemas.microsoft.com/office/drawing/2014/main" id="{240DACB5-4371-4C72-9256-A690B30265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00834" y="2236430"/>
              <a:ext cx="1188839" cy="1190053"/>
            </a:xfrm>
            <a:prstGeom prst="rect">
              <a:avLst/>
            </a:prstGeom>
          </p:spPr>
        </p:pic>
        <p:grpSp>
          <p:nvGrpSpPr>
            <p:cNvPr id="31" name="Group 30">
              <a:extLst>
                <a:ext uri="{FF2B5EF4-FFF2-40B4-BE49-F238E27FC236}">
                  <a16:creationId xmlns:a16="http://schemas.microsoft.com/office/drawing/2014/main" id="{603DC351-7994-9CB0-AA7E-BDFD84CC2CC6}"/>
                </a:ext>
              </a:extLst>
            </p:cNvPr>
            <p:cNvGrpSpPr/>
            <p:nvPr/>
          </p:nvGrpSpPr>
          <p:grpSpPr>
            <a:xfrm>
              <a:off x="9641840" y="4285478"/>
              <a:ext cx="2496312" cy="2231136"/>
              <a:chOff x="10565678" y="5139097"/>
              <a:chExt cx="1499616" cy="1335024"/>
            </a:xfrm>
          </p:grpSpPr>
          <p:grpSp>
            <p:nvGrpSpPr>
              <p:cNvPr id="26" name="Group 25">
                <a:extLst>
                  <a:ext uri="{FF2B5EF4-FFF2-40B4-BE49-F238E27FC236}">
                    <a16:creationId xmlns:a16="http://schemas.microsoft.com/office/drawing/2014/main" id="{986692BC-D186-574F-5322-A9755C369EAC}"/>
                  </a:ext>
                </a:extLst>
              </p:cNvPr>
              <p:cNvGrpSpPr/>
              <p:nvPr/>
            </p:nvGrpSpPr>
            <p:grpSpPr>
              <a:xfrm>
                <a:off x="10565678" y="5139097"/>
                <a:ext cx="1499616" cy="1335024"/>
                <a:chOff x="5733535" y="4168345"/>
                <a:chExt cx="2496064" cy="2232219"/>
              </a:xfrm>
              <a:effectLst/>
            </p:grpSpPr>
            <p:sp>
              <p:nvSpPr>
                <p:cNvPr id="28" name="Rectangle: Rounded Corners 27">
                  <a:extLst>
                    <a:ext uri="{FF2B5EF4-FFF2-40B4-BE49-F238E27FC236}">
                      <a16:creationId xmlns:a16="http://schemas.microsoft.com/office/drawing/2014/main" id="{49BBD1BB-A605-D81F-98EF-EAAB4EB2BB0D}"/>
                    </a:ext>
                  </a:extLst>
                </p:cNvPr>
                <p:cNvSpPr/>
                <p:nvPr/>
              </p:nvSpPr>
              <p:spPr>
                <a:xfrm>
                  <a:off x="5733535" y="4168345"/>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F64D2AA-1535-DE18-F3EE-C5DCAE358488}"/>
                    </a:ext>
                  </a:extLst>
                </p:cNvPr>
                <p:cNvSpPr/>
                <p:nvPr/>
              </p:nvSpPr>
              <p:spPr>
                <a:xfrm>
                  <a:off x="5733535" y="5478162"/>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Post-construction Stormwater Runoff Control</a:t>
                  </a:r>
                </a:p>
              </p:txBody>
            </p:sp>
            <p:sp>
              <p:nvSpPr>
                <p:cNvPr id="30" name="Oval 29">
                  <a:extLst>
                    <a:ext uri="{FF2B5EF4-FFF2-40B4-BE49-F238E27FC236}">
                      <a16:creationId xmlns:a16="http://schemas.microsoft.com/office/drawing/2014/main" id="{C86D3BDF-9E6B-FA85-4799-4E410C31B81A}"/>
                    </a:ext>
                  </a:extLst>
                </p:cNvPr>
                <p:cNvSpPr/>
                <p:nvPr/>
              </p:nvSpPr>
              <p:spPr>
                <a:xfrm>
                  <a:off x="7479955" y="5650920"/>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5</a:t>
                  </a:r>
                </a:p>
              </p:txBody>
            </p:sp>
          </p:grpSp>
          <p:pic>
            <p:nvPicPr>
              <p:cNvPr id="27" name="Graphic 26" descr="Full Brick Wall with solid fill">
                <a:extLst>
                  <a:ext uri="{FF2B5EF4-FFF2-40B4-BE49-F238E27FC236}">
                    <a16:creationId xmlns:a16="http://schemas.microsoft.com/office/drawing/2014/main" id="{97A37BFF-A99A-3635-B9DC-15E411BDCC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1483" y="5211522"/>
                <a:ext cx="714174" cy="710938"/>
              </a:xfrm>
              <a:prstGeom prst="rect">
                <a:avLst/>
              </a:prstGeom>
            </p:spPr>
          </p:pic>
        </p:grpSp>
        <p:sp>
          <p:nvSpPr>
            <p:cNvPr id="18" name="Oval 17">
              <a:extLst>
                <a:ext uri="{FF2B5EF4-FFF2-40B4-BE49-F238E27FC236}">
                  <a16:creationId xmlns:a16="http://schemas.microsoft.com/office/drawing/2014/main" id="{43FCC149-D38C-BB2B-EB0B-E25C61B728A2}"/>
                </a:ext>
              </a:extLst>
            </p:cNvPr>
            <p:cNvSpPr/>
            <p:nvPr/>
          </p:nvSpPr>
          <p:spPr>
            <a:xfrm>
              <a:off x="11388432" y="3607677"/>
              <a:ext cx="749718" cy="75048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4</a:t>
              </a:r>
              <a:endParaRPr lang="en-US" b="1" dirty="0">
                <a:solidFill>
                  <a:schemeClr val="accent2">
                    <a:lumMod val="75000"/>
                  </a:schemeClr>
                </a:solidFill>
                <a:latin typeface="Arial Rounded MT Bold" panose="020F0704030504030204" pitchFamily="34" charset="0"/>
              </a:endParaRPr>
            </a:p>
          </p:txBody>
        </p:sp>
      </p:grpSp>
    </p:spTree>
    <p:extLst>
      <p:ext uri="{BB962C8B-B14F-4D97-AF65-F5344CB8AC3E}">
        <p14:creationId xmlns:p14="http://schemas.microsoft.com/office/powerpoint/2010/main" val="167037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FC5D-545D-AB12-2A89-6ACC373B7F8A}"/>
              </a:ext>
            </a:extLst>
          </p:cNvPr>
          <p:cNvSpPr>
            <a:spLocks noGrp="1"/>
          </p:cNvSpPr>
          <p:nvPr>
            <p:ph type="title"/>
          </p:nvPr>
        </p:nvSpPr>
        <p:spPr>
          <a:xfrm>
            <a:off x="381000" y="309464"/>
            <a:ext cx="9123405" cy="1062135"/>
          </a:xfrm>
        </p:spPr>
        <p:txBody>
          <a:bodyPr/>
          <a:lstStyle/>
          <a:p>
            <a:r>
              <a:rPr lang="en-US" dirty="0"/>
              <a:t>Minimum Control Measures</a:t>
            </a:r>
            <a:br>
              <a:rPr lang="en-US" dirty="0"/>
            </a:br>
            <a:r>
              <a:rPr lang="en-US" sz="2600" b="0" i="1" dirty="0"/>
              <a:t>MCM 6: </a:t>
            </a:r>
            <a:r>
              <a:rPr lang="en-US" sz="2600" b="0" i="1" cap="none" dirty="0"/>
              <a:t>Pollution Prevention &amp; Good Housekeeping</a:t>
            </a:r>
            <a:endParaRPr lang="en-US" sz="2600" b="0" i="1" dirty="0"/>
          </a:p>
        </p:txBody>
      </p:sp>
      <p:sp>
        <p:nvSpPr>
          <p:cNvPr id="3" name="Content Placeholder 2">
            <a:extLst>
              <a:ext uri="{FF2B5EF4-FFF2-40B4-BE49-F238E27FC236}">
                <a16:creationId xmlns:a16="http://schemas.microsoft.com/office/drawing/2014/main" id="{1C66CB9E-73A9-31E2-CF30-B6C5F143E92D}"/>
              </a:ext>
            </a:extLst>
          </p:cNvPr>
          <p:cNvSpPr>
            <a:spLocks noGrp="1"/>
          </p:cNvSpPr>
          <p:nvPr>
            <p:ph idx="1"/>
          </p:nvPr>
        </p:nvSpPr>
        <p:spPr>
          <a:xfrm>
            <a:off x="381000" y="1417323"/>
            <a:ext cx="9123405" cy="4913574"/>
          </a:xfrm>
        </p:spPr>
        <p:txBody>
          <a:bodyPr/>
          <a:lstStyle/>
          <a:p>
            <a:pPr>
              <a:spcBef>
                <a:spcPts val="300"/>
              </a:spcBef>
            </a:pPr>
            <a:r>
              <a:rPr lang="en-US" b="1" dirty="0">
                <a:latin typeface="Calibri" panose="020F0502020204030204" pitchFamily="34" charset="0"/>
              </a:rPr>
              <a:t>MCM6: Pollution Prevention &amp; Good Housekeeping Tasks</a:t>
            </a:r>
          </a:p>
          <a:p>
            <a:pPr marL="182880" lvl="2" indent="0">
              <a:spcBef>
                <a:spcPts val="300"/>
              </a:spcBef>
              <a:buClr>
                <a:srgbClr val="6F6F6F"/>
              </a:buClr>
              <a:buNone/>
            </a:pPr>
            <a:r>
              <a:rPr lang="en-US" sz="2000" dirty="0"/>
              <a:t>Develop and Implement a formal employees training program</a:t>
            </a:r>
          </a:p>
          <a:p>
            <a:pPr marL="182880" lvl="2" indent="0">
              <a:spcBef>
                <a:spcPts val="300"/>
              </a:spcBef>
              <a:buClr>
                <a:srgbClr val="6F6F6F"/>
              </a:buClr>
              <a:buNone/>
            </a:pPr>
            <a:r>
              <a:rPr lang="en-US" sz="2000" dirty="0">
                <a:solidFill>
                  <a:srgbClr val="6F6F6F"/>
                </a:solidFill>
                <a:latin typeface="Calibri" panose="020F0502020204030204" pitchFamily="34" charset="0"/>
              </a:rPr>
              <a:t>MS4 property maintenance</a:t>
            </a:r>
          </a:p>
          <a:p>
            <a:pPr marL="640080" lvl="3" indent="-274320">
              <a:spcBef>
                <a:spcPts val="300"/>
              </a:spcBef>
              <a:buClr>
                <a:srgbClr val="6F6F6F"/>
              </a:buClr>
              <a:buFont typeface="Webdings" panose="05030102010509060703" pitchFamily="18" charset="2"/>
              <a:buChar char="ï"/>
            </a:pPr>
            <a:r>
              <a:rPr lang="en-US" sz="1800" dirty="0">
                <a:solidFill>
                  <a:srgbClr val="6F6F6F"/>
                </a:solidFill>
              </a:rPr>
              <a:t>Fertilizer reduction in parks and other areas</a:t>
            </a:r>
          </a:p>
          <a:p>
            <a:pPr marL="640080" lvl="3"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Pet &amp; animal waste management in parks and other areas</a:t>
            </a:r>
          </a:p>
          <a:p>
            <a:pPr marL="640080" lvl="3" indent="-274320">
              <a:spcBef>
                <a:spcPts val="300"/>
              </a:spcBef>
              <a:buClr>
                <a:srgbClr val="6F6F6F"/>
              </a:buClr>
              <a:buFont typeface="Webdings" panose="05030102010509060703" pitchFamily="18" charset="2"/>
              <a:buChar char="ï"/>
            </a:pPr>
            <a:r>
              <a:rPr lang="en-US" sz="1800" dirty="0">
                <a:solidFill>
                  <a:srgbClr val="6F6F6F"/>
                </a:solidFill>
              </a:rPr>
              <a:t>Street sweeping schedule</a:t>
            </a:r>
          </a:p>
          <a:p>
            <a:pPr marL="640080" lvl="3"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Catchbasin cleaning schedule</a:t>
            </a:r>
          </a:p>
          <a:p>
            <a:pPr marL="182880" lvl="2" indent="0">
              <a:spcBef>
                <a:spcPts val="300"/>
              </a:spcBef>
              <a:buClr>
                <a:srgbClr val="6F6F6F"/>
              </a:buClr>
              <a:buNone/>
            </a:pPr>
            <a:r>
              <a:rPr lang="en-US" sz="2000" dirty="0">
                <a:solidFill>
                  <a:srgbClr val="6F6F6F"/>
                </a:solidFill>
                <a:latin typeface="Calibri" panose="020F0502020204030204" pitchFamily="34" charset="0"/>
              </a:rPr>
              <a:t>Infrastructure repair, rehabilitation, and retrofit</a:t>
            </a:r>
          </a:p>
          <a:p>
            <a:pPr marL="640080" lvl="3" indent="-274320">
              <a:spcBef>
                <a:spcPts val="300"/>
              </a:spcBef>
              <a:buClr>
                <a:srgbClr val="6F6F6F"/>
              </a:buClr>
              <a:buFont typeface="Webdings" panose="05030102010509060703" pitchFamily="18" charset="2"/>
              <a:buChar char="ï"/>
            </a:pPr>
            <a:r>
              <a:rPr lang="en-US" sz="1800" dirty="0">
                <a:solidFill>
                  <a:srgbClr val="6F6F6F"/>
                </a:solidFill>
              </a:rPr>
              <a:t>Infrastructure repair</a:t>
            </a:r>
          </a:p>
          <a:p>
            <a:pPr marL="640080" lvl="3" indent="-274320">
              <a:spcBef>
                <a:spcPts val="300"/>
              </a:spcBef>
              <a:buClr>
                <a:srgbClr val="6F6F6F"/>
              </a:buClr>
              <a:buFont typeface="Webdings" panose="05030102010509060703" pitchFamily="18" charset="2"/>
              <a:buChar char="ï"/>
            </a:pPr>
            <a:r>
              <a:rPr lang="en-US" sz="1800" dirty="0">
                <a:solidFill>
                  <a:srgbClr val="6F6F6F"/>
                </a:solidFill>
                <a:latin typeface="Calibri" panose="020F0502020204030204" pitchFamily="34" charset="0"/>
              </a:rPr>
              <a:t>Retrofit program</a:t>
            </a:r>
          </a:p>
          <a:p>
            <a:pPr marL="1097280" lvl="4" indent="-274320">
              <a:buClr>
                <a:srgbClr val="6F6F6F"/>
              </a:buClr>
              <a:buFont typeface="Arial" panose="020B0604020202020204" pitchFamily="34" charset="0"/>
              <a:buChar char="•"/>
            </a:pPr>
            <a:r>
              <a:rPr lang="en-US" sz="1800" dirty="0">
                <a:solidFill>
                  <a:srgbClr val="6F6F6F"/>
                </a:solidFill>
              </a:rPr>
              <a:t>DCIA disconnection tracking</a:t>
            </a:r>
          </a:p>
          <a:p>
            <a:pPr marL="1097280" lvl="4" indent="-274320">
              <a:buClr>
                <a:srgbClr val="6F6F6F"/>
              </a:buClr>
              <a:buFont typeface="Arial" panose="020B0604020202020204" pitchFamily="34" charset="0"/>
              <a:buChar char="•"/>
            </a:pPr>
            <a:r>
              <a:rPr lang="en-US" sz="1800" dirty="0">
                <a:solidFill>
                  <a:srgbClr val="6F6F6F"/>
                </a:solidFill>
                <a:latin typeface="Calibri" panose="020F0502020204030204" pitchFamily="34" charset="0"/>
              </a:rPr>
              <a:t>Retrofit planning</a:t>
            </a:r>
          </a:p>
          <a:p>
            <a:pPr marL="1097280" lvl="4" indent="-274320">
              <a:buClr>
                <a:srgbClr val="6F6F6F"/>
              </a:buClr>
              <a:buFont typeface="Arial" panose="020B0604020202020204" pitchFamily="34" charset="0"/>
              <a:buChar char="•"/>
            </a:pPr>
            <a:r>
              <a:rPr lang="en-US" sz="1800" dirty="0">
                <a:solidFill>
                  <a:srgbClr val="6F6F6F"/>
                </a:solidFill>
              </a:rPr>
              <a:t>1% retrofit goal</a:t>
            </a:r>
            <a:endParaRPr lang="en-US" sz="1800" dirty="0">
              <a:solidFill>
                <a:srgbClr val="6F6F6F"/>
              </a:solidFill>
              <a:latin typeface="Calibri" panose="020F0502020204030204" pitchFamily="34" charset="0"/>
            </a:endParaRPr>
          </a:p>
          <a:p>
            <a:pPr marL="182880" lvl="2" indent="0">
              <a:spcBef>
                <a:spcPts val="300"/>
              </a:spcBef>
              <a:buClr>
                <a:srgbClr val="6F6F6F"/>
              </a:buClr>
              <a:buNone/>
            </a:pPr>
            <a:r>
              <a:rPr lang="en-US" sz="2000" dirty="0">
                <a:solidFill>
                  <a:srgbClr val="6F6F6F"/>
                </a:solidFill>
              </a:rPr>
              <a:t>Review s</a:t>
            </a:r>
            <a:r>
              <a:rPr lang="en-US" sz="2000" dirty="0">
                <a:solidFill>
                  <a:srgbClr val="6F6F6F"/>
                </a:solidFill>
                <a:latin typeface="Calibri" panose="020F0502020204030204" pitchFamily="34" charset="0"/>
              </a:rPr>
              <a:t>now management practices</a:t>
            </a:r>
          </a:p>
        </p:txBody>
      </p:sp>
      <p:sp>
        <p:nvSpPr>
          <p:cNvPr id="4" name="Date Placeholder 3">
            <a:extLst>
              <a:ext uri="{FF2B5EF4-FFF2-40B4-BE49-F238E27FC236}">
                <a16:creationId xmlns:a16="http://schemas.microsoft.com/office/drawing/2014/main" id="{40E56215-F9AD-7550-C370-022D8158E074}"/>
              </a:ext>
            </a:extLst>
          </p:cNvPr>
          <p:cNvSpPr>
            <a:spLocks noGrp="1"/>
          </p:cNvSpPr>
          <p:nvPr>
            <p:ph type="dt" sz="half" idx="10"/>
          </p:nvPr>
        </p:nvSpPr>
        <p:spPr/>
        <p:txBody>
          <a:bodyPr/>
          <a:lstStyle/>
          <a:p>
            <a:r>
              <a:rPr lang="en-US" dirty="0"/>
              <a:t>10/19/2023</a:t>
            </a:r>
          </a:p>
        </p:txBody>
      </p:sp>
      <p:sp>
        <p:nvSpPr>
          <p:cNvPr id="6" name="Slide Number Placeholder 5">
            <a:extLst>
              <a:ext uri="{FF2B5EF4-FFF2-40B4-BE49-F238E27FC236}">
                <a16:creationId xmlns:a16="http://schemas.microsoft.com/office/drawing/2014/main" id="{CF77D70B-DED2-7C9C-8096-415F8220AFE5}"/>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Footer Placeholder 4">
            <a:extLst>
              <a:ext uri="{FF2B5EF4-FFF2-40B4-BE49-F238E27FC236}">
                <a16:creationId xmlns:a16="http://schemas.microsoft.com/office/drawing/2014/main" id="{F1334AD3-1AA1-FE94-4971-A274D31AAC0E}"/>
              </a:ext>
            </a:extLst>
          </p:cNvPr>
          <p:cNvSpPr>
            <a:spLocks noGrp="1"/>
          </p:cNvSpPr>
          <p:nvPr>
            <p:ph type="ftr" sz="quarter" idx="11"/>
          </p:nvPr>
        </p:nvSpPr>
        <p:spPr/>
        <p:txBody>
          <a:bodyPr/>
          <a:lstStyle/>
          <a:p>
            <a:r>
              <a:rPr lang="en-US" dirty="0"/>
              <a:t>Connecticut Department of Energy &amp; Environmental Protection</a:t>
            </a:r>
          </a:p>
        </p:txBody>
      </p:sp>
      <p:grpSp>
        <p:nvGrpSpPr>
          <p:cNvPr id="8" name="Group 7">
            <a:extLst>
              <a:ext uri="{FF2B5EF4-FFF2-40B4-BE49-F238E27FC236}">
                <a16:creationId xmlns:a16="http://schemas.microsoft.com/office/drawing/2014/main" id="{2C6F8256-849D-2B55-1671-5689DB3D4DDE}"/>
              </a:ext>
            </a:extLst>
          </p:cNvPr>
          <p:cNvGrpSpPr>
            <a:grpSpLocks noGrp="1" noUngrp="1" noRot="1" noMove="1" noResize="1"/>
          </p:cNvGrpSpPr>
          <p:nvPr/>
        </p:nvGrpSpPr>
        <p:grpSpPr>
          <a:xfrm>
            <a:off x="9644449" y="4284601"/>
            <a:ext cx="2496064" cy="2232219"/>
            <a:chOff x="9644449" y="4284601"/>
            <a:chExt cx="2496064" cy="2232219"/>
          </a:xfrm>
        </p:grpSpPr>
        <p:sp>
          <p:nvSpPr>
            <p:cNvPr id="18" name="Rectangle: Rounded Corners 17">
              <a:extLst>
                <a:ext uri="{FF2B5EF4-FFF2-40B4-BE49-F238E27FC236}">
                  <a16:creationId xmlns:a16="http://schemas.microsoft.com/office/drawing/2014/main" id="{8CEFEA96-A26F-4AE8-19B5-57B85104E8F2}"/>
                </a:ext>
              </a:extLst>
            </p:cNvPr>
            <p:cNvSpPr>
              <a:spLocks noGrp="1" noRot="1" noMove="1" noResize="1" noEditPoints="1" noAdjustHandles="1" noChangeArrowheads="1" noChangeShapeType="1"/>
            </p:cNvSpPr>
            <p:nvPr/>
          </p:nvSpPr>
          <p:spPr>
            <a:xfrm>
              <a:off x="9644449" y="4284601"/>
              <a:ext cx="2306595" cy="1474574"/>
            </a:xfrm>
            <a:prstGeom prst="roundRect">
              <a:avLst>
                <a:gd name="adj" fmla="val 87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4C7889B-B201-ACCC-263A-C6E1984D9CD0}"/>
                </a:ext>
              </a:extLst>
            </p:cNvPr>
            <p:cNvSpPr>
              <a:spLocks noGrp="1" noRot="1" noMove="1" noResize="1" noEditPoints="1" noAdjustHandles="1" noChangeArrowheads="1" noChangeShapeType="1"/>
            </p:cNvSpPr>
            <p:nvPr/>
          </p:nvSpPr>
          <p:spPr>
            <a:xfrm>
              <a:off x="9644449" y="5594418"/>
              <a:ext cx="2306595" cy="7908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Good </a:t>
              </a:r>
            </a:p>
            <a:p>
              <a:r>
                <a:rPr lang="en-US" sz="1600" b="1" dirty="0">
                  <a:latin typeface="Calibri" panose="020F0502020204030204" pitchFamily="34" charset="0"/>
                  <a:cs typeface="Calibri" panose="020F0502020204030204" pitchFamily="34" charset="0"/>
                </a:rPr>
                <a:t>Housekeeping</a:t>
              </a:r>
            </a:p>
          </p:txBody>
        </p:sp>
        <p:sp>
          <p:nvSpPr>
            <p:cNvPr id="20" name="Oval 19">
              <a:extLst>
                <a:ext uri="{FF2B5EF4-FFF2-40B4-BE49-F238E27FC236}">
                  <a16:creationId xmlns:a16="http://schemas.microsoft.com/office/drawing/2014/main" id="{06AABCBE-34C6-95B8-1C66-91A8D8EF6536}"/>
                </a:ext>
              </a:extLst>
            </p:cNvPr>
            <p:cNvSpPr>
              <a:spLocks noGrp="1" noRot="1" noMove="1" noResize="1" noEditPoints="1" noAdjustHandles="1" noChangeArrowheads="1" noChangeShapeType="1"/>
            </p:cNvSpPr>
            <p:nvPr/>
          </p:nvSpPr>
          <p:spPr>
            <a:xfrm>
              <a:off x="11390869" y="5767176"/>
              <a:ext cx="749644" cy="749644"/>
            </a:xfrm>
            <a:prstGeom prst="ellipse">
              <a:avLst/>
            </a:prstGeom>
            <a:solidFill>
              <a:srgbClr val="CC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latin typeface="Arial Rounded MT Bold" panose="020F0704030504030204" pitchFamily="34" charset="0"/>
                </a:rPr>
                <a:t>6</a:t>
              </a:r>
            </a:p>
          </p:txBody>
        </p:sp>
        <p:pic>
          <p:nvPicPr>
            <p:cNvPr id="16" name="Graphic 15" descr="Mop and bucket with solid fill">
              <a:extLst>
                <a:ext uri="{FF2B5EF4-FFF2-40B4-BE49-F238E27FC236}">
                  <a16:creationId xmlns:a16="http://schemas.microsoft.com/office/drawing/2014/main" id="{6BC93BF4-91BD-1C6E-4081-BEFD811280F2}"/>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124873" y="5008296"/>
              <a:ext cx="367231" cy="367231"/>
            </a:xfrm>
            <a:prstGeom prst="rect">
              <a:avLst/>
            </a:prstGeom>
            <a:effectLst/>
          </p:spPr>
        </p:pic>
        <p:pic>
          <p:nvPicPr>
            <p:cNvPr id="17" name="Graphic 16" descr="Renovation (House With Sparkles) with solid fill">
              <a:extLst>
                <a:ext uri="{FF2B5EF4-FFF2-40B4-BE49-F238E27FC236}">
                  <a16:creationId xmlns:a16="http://schemas.microsoft.com/office/drawing/2014/main" id="{6F5C1D62-7D47-213D-CE8B-6D93842E061C}"/>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10228919" y="4397460"/>
              <a:ext cx="1097280" cy="1097280"/>
            </a:xfrm>
            <a:prstGeom prst="rect">
              <a:avLst/>
            </a:prstGeom>
            <a:effectLst/>
          </p:spPr>
        </p:pic>
      </p:grpSp>
    </p:spTree>
    <p:extLst>
      <p:ext uri="{BB962C8B-B14F-4D97-AF65-F5344CB8AC3E}">
        <p14:creationId xmlns:p14="http://schemas.microsoft.com/office/powerpoint/2010/main" val="17938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22 DEEP PPTX Theme Updated">
  <a:themeElements>
    <a:clrScheme name="Custom 1">
      <a:dk1>
        <a:srgbClr val="3F3F3F"/>
      </a:dk1>
      <a:lt1>
        <a:sysClr val="window" lastClr="FFFFFF"/>
      </a:lt1>
      <a:dk2>
        <a:srgbClr val="0D2D6C"/>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Public Sans (custom)">
      <a:majorFont>
        <a:latin typeface="Public Sans ExtraBold"/>
        <a:ea typeface=""/>
        <a:cs typeface=""/>
      </a:majorFont>
      <a:minorFont>
        <a:latin typeface="Public Sans"/>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2022 DEEP PPTX Theme Updated" id="{33F6FCD9-A304-4459-9AE1-257F5D6B7759}" vid="{45ECF017-0604-4268-A631-6B62ACAD32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E04A718CED24EA4331D12F1F30CA6" ma:contentTypeVersion="13" ma:contentTypeDescription="Create a new document." ma:contentTypeScope="" ma:versionID="0406170f3b699d629d65813d9e927c58">
  <xsd:schema xmlns:xsd="http://www.w3.org/2001/XMLSchema" xmlns:xs="http://www.w3.org/2001/XMLSchema" xmlns:p="http://schemas.microsoft.com/office/2006/metadata/properties" xmlns:ns2="ca8f0d5c-ad2f-4232-968a-997eb4df633e" xmlns:ns3="23c68f8d-1dc6-4078-bdbe-19869a196756" targetNamespace="http://schemas.microsoft.com/office/2006/metadata/properties" ma:root="true" ma:fieldsID="09618407c3487030b69c71c83d0c31b6" ns2:_="" ns3:_="">
    <xsd:import namespace="ca8f0d5c-ad2f-4232-968a-997eb4df633e"/>
    <xsd:import namespace="23c68f8d-1dc6-4078-bdbe-19869a1967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f0d5c-ad2f-4232-968a-997eb4df6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c68f8d-1dc6-4078-bdbe-19869a1967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feccce3-4ab1-4079-824d-3b15ee78c140}" ma:internalName="TaxCatchAll" ma:showField="CatchAllData" ma:web="23c68f8d-1dc6-4078-bdbe-19869a1967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c68f8d-1dc6-4078-bdbe-19869a196756" xsi:nil="true"/>
    <lcf76f155ced4ddcb4097134ff3c332f xmlns="ca8f0d5c-ad2f-4232-968a-997eb4df633e">
      <Terms xmlns="http://schemas.microsoft.com/office/infopath/2007/PartnerControls"/>
    </lcf76f155ced4ddcb4097134ff3c332f>
    <SharedWithUsers xmlns="23c68f8d-1dc6-4078-bdbe-19869a196756">
      <UserInfo>
        <DisplayName>Dickson, Audra</DisplayName>
        <AccountId>16</AccountId>
        <AccountType/>
      </UserInfo>
      <UserInfo>
        <DisplayName>Stone, Chris</DisplayName>
        <AccountId>33</AccountId>
        <AccountType/>
      </UserInfo>
    </SharedWithUsers>
  </documentManagement>
</p:properties>
</file>

<file path=customXml/itemProps1.xml><?xml version="1.0" encoding="utf-8"?>
<ds:datastoreItem xmlns:ds="http://schemas.openxmlformats.org/officeDocument/2006/customXml" ds:itemID="{E4B65214-D6DD-405D-85CB-B5D8A97E9B38}">
  <ds:schemaRefs>
    <ds:schemaRef ds:uri="23c68f8d-1dc6-4078-bdbe-19869a196756"/>
    <ds:schemaRef ds:uri="ca8f0d5c-ad2f-4232-968a-997eb4df63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E81E34-9F81-445A-A87A-B1B6D5E13760}">
  <ds:schemaRefs>
    <ds:schemaRef ds:uri="http://schemas.microsoft.com/sharepoint/v3/contenttype/forms"/>
  </ds:schemaRefs>
</ds:datastoreItem>
</file>

<file path=customXml/itemProps3.xml><?xml version="1.0" encoding="utf-8"?>
<ds:datastoreItem xmlns:ds="http://schemas.openxmlformats.org/officeDocument/2006/customXml" ds:itemID="{4C01E44B-5FE3-48E4-A46C-E5E6845C22EC}">
  <ds:schemaRefs>
    <ds:schemaRef ds:uri="http://purl.org/dc/terms/"/>
    <ds:schemaRef ds:uri="http://schemas.microsoft.com/office/2006/documentManagement/types"/>
    <ds:schemaRef ds:uri="http://schemas.openxmlformats.org/package/2006/metadata/core-properties"/>
    <ds:schemaRef ds:uri="ca8f0d5c-ad2f-4232-968a-997eb4df633e"/>
    <ds:schemaRef ds:uri="http://purl.org/dc/elements/1.1/"/>
    <ds:schemaRef ds:uri="23c68f8d-1dc6-4078-bdbe-19869a196756"/>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2022 DEEP PPTX Theme Updated</Template>
  <TotalTime>143</TotalTime>
  <Words>4416</Words>
  <Application>Microsoft Office PowerPoint</Application>
  <PresentationFormat>Widescreen</PresentationFormat>
  <Paragraphs>515</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Rounded MT Bold</vt:lpstr>
      <vt:lpstr>Calibri</vt:lpstr>
      <vt:lpstr>Public Sans</vt:lpstr>
      <vt:lpstr>Public Sans ExtraBold</vt:lpstr>
      <vt:lpstr>Tw Cen MT</vt:lpstr>
      <vt:lpstr>Webdings</vt:lpstr>
      <vt:lpstr>Wingdings 3</vt:lpstr>
      <vt:lpstr>2022 DEEP PPTX Theme Updated</vt:lpstr>
      <vt:lpstr>MS4 Tasks &amp;  Stormwater Compliance</vt:lpstr>
      <vt:lpstr>Presentation outline</vt:lpstr>
      <vt:lpstr>Stormwater Permitting</vt:lpstr>
      <vt:lpstr>Small MS4 General Permit Overview</vt:lpstr>
      <vt:lpstr>The six Minimum Control Measures:</vt:lpstr>
      <vt:lpstr>Minimum Control Measures MCMs 1 &amp; 2: Public Education &amp; Participation</vt:lpstr>
      <vt:lpstr>Minimum Control Measures MCM 3: Illicit Discharge Detection &amp; Elimination</vt:lpstr>
      <vt:lpstr>Minimum Control Measures MCMs 4 &amp; 5: Construction and Post-construction Runoff</vt:lpstr>
      <vt:lpstr>Minimum Control Measures MCM 6: Pollution Prevention &amp; Good Housekeeping</vt:lpstr>
      <vt:lpstr>Minimum Control Measures Other: Impaired Waters Monitoring</vt:lpstr>
      <vt:lpstr>The six Minimum Control Measures:</vt:lpstr>
      <vt:lpstr>The six Minimum Control Measures:</vt:lpstr>
      <vt:lpstr>COMMON COMPLIANCE ISSUES Legal Authorities (MCMs 3, 4, &amp; 5)</vt:lpstr>
      <vt:lpstr>COMMON COMPLIANCE ISSUES Directly Connected Impervious Area (MCMs 5 &amp; 6)</vt:lpstr>
      <vt:lpstr>COMMON COMPLIANCE ISSUES Illicit Discharge Detection &amp; Elimination (MCM 3)</vt:lpstr>
      <vt:lpstr>COMMON COMPLIANCE ISSUES Impaired Waters Monitoring (other)</vt:lpstr>
      <vt:lpstr>COMMON COMPLIANCE ISSUES Annual Reports (general)</vt:lpstr>
      <vt:lpstr>Determining MS4 Compliance</vt:lpstr>
      <vt:lpstr>Updates to the MS4 Permit</vt:lpstr>
      <vt:lpstr>PowerPoint Presentation</vt:lpstr>
      <vt:lpstr>CT Stormwater Quality Manual Updates</vt:lpstr>
      <vt:lpstr>CT Stormwater Quality Manual Updates Major Goals &amp; Changes</vt:lpstr>
      <vt:lpstr>CT Stormwater Quality Manual Updates</vt:lpstr>
      <vt:lpstr>Other Happenings at DEEP</vt:lpstr>
      <vt:lpstr>Questions?</vt:lpstr>
    </vt:vector>
  </TitlesOfParts>
  <Company>CT DEEP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Proposed MS4 Updates: stakeholder Listening Session</dc:title>
  <dc:creator>Nicole Kibbe</dc:creator>
  <cp:lastModifiedBy>Elizabeth Gara</cp:lastModifiedBy>
  <cp:revision>38</cp:revision>
  <dcterms:created xsi:type="dcterms:W3CDTF">2023-09-18T13:02:33Z</dcterms:created>
  <dcterms:modified xsi:type="dcterms:W3CDTF">2023-10-18T18:35:56Z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0x0101006F1E04A718CED24EA4331D12F1F30CA6</vt:lpwstr>
  </property>
  <property fmtid="{D5CDD505-2E9C-101B-9397-08002B2CF9AE}" pid="3" name="MediaServiceImageTags">
    <vt:lpwstr/>
  </property>
</Properties>
</file>