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4"/>
  </p:notesMasterIdLst>
  <p:sldIdLst>
    <p:sldId id="278" r:id="rId3"/>
    <p:sldId id="263" r:id="rId4"/>
    <p:sldId id="312" r:id="rId5"/>
    <p:sldId id="302" r:id="rId6"/>
    <p:sldId id="318" r:id="rId7"/>
    <p:sldId id="401" r:id="rId8"/>
    <p:sldId id="324" r:id="rId9"/>
    <p:sldId id="402" r:id="rId10"/>
    <p:sldId id="403" r:id="rId11"/>
    <p:sldId id="265" r:id="rId12"/>
    <p:sldId id="40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68" autoAdjust="0"/>
    <p:restoredTop sz="80468" autoAdjust="0"/>
  </p:normalViewPr>
  <p:slideViewPr>
    <p:cSldViewPr snapToGrid="0">
      <p:cViewPr varScale="1">
        <p:scale>
          <a:sx n="66" d="100"/>
          <a:sy n="66" d="100"/>
        </p:scale>
        <p:origin x="9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>
                <a:solidFill>
                  <a:schemeClr val="tx1"/>
                </a:solidFill>
              </a:rPr>
              <a:t>Cost Per Ton of MSW</a:t>
            </a:r>
          </a:p>
          <a:p>
            <a:pPr>
              <a:defRPr sz="16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50" b="1" baseline="0" dirty="0">
                <a:solidFill>
                  <a:schemeClr val="tx1"/>
                </a:solidFill>
              </a:rPr>
              <a:t>CT MIRA FACILITY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v>Cost Per Ton of MSW</c:v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5"/>
              </a:solidFill>
              <a:ln w="9525">
                <a:solidFill>
                  <a:schemeClr val="accent5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5.8333333333333334E-2"/>
                  <c:y val="5.2765691387731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801-4376-8CE6-5AEC2FD9DBB0}"/>
                </c:ext>
              </c:extLst>
            </c:dLbl>
            <c:dLbl>
              <c:idx val="1"/>
              <c:layout>
                <c:manualLayout>
                  <c:x val="-6.6666666666666666E-2"/>
                  <c:y val="-5.4104768562588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801-4376-8CE6-5AEC2FD9DBB0}"/>
                </c:ext>
              </c:extLst>
            </c:dLbl>
            <c:dLbl>
              <c:idx val="2"/>
              <c:layout>
                <c:manualLayout>
                  <c:x val="-3.8888888888888938E-2"/>
                  <c:y val="4.9530728723781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801-4376-8CE6-5AEC2FD9DBB0}"/>
                </c:ext>
              </c:extLst>
            </c:dLbl>
            <c:dLbl>
              <c:idx val="3"/>
              <c:layout>
                <c:manualLayout>
                  <c:x val="-4.7222222222222325E-2"/>
                  <c:y val="-6.25833096527728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801-4376-8CE6-5AEC2FD9DBB0}"/>
                </c:ext>
              </c:extLst>
            </c:dLbl>
            <c:dLbl>
              <c:idx val="4"/>
              <c:layout>
                <c:manualLayout>
                  <c:x val="-3.888888888888889E-2"/>
                  <c:y val="7.4296453246289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801-4376-8CE6-5AEC2FD9DBB0}"/>
                </c:ext>
              </c:extLst>
            </c:dLbl>
            <c:dLbl>
              <c:idx val="5"/>
              <c:layout>
                <c:manualLayout>
                  <c:x val="-5.5555555555555455E-2"/>
                  <c:y val="-6.3922746988246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801-4376-8CE6-5AEC2FD9DBB0}"/>
                </c:ext>
              </c:extLst>
            </c:dLbl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Sheet1!$F$9:$F$14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Sheet1!$G$9:$G$14</c:f>
              <c:numCache>
                <c:formatCode>General</c:formatCode>
                <c:ptCount val="6"/>
                <c:pt idx="0">
                  <c:v>79.650000000000006</c:v>
                </c:pt>
                <c:pt idx="1">
                  <c:v>101.87</c:v>
                </c:pt>
                <c:pt idx="2">
                  <c:v>94.55</c:v>
                </c:pt>
                <c:pt idx="3">
                  <c:v>104.9</c:v>
                </c:pt>
                <c:pt idx="4">
                  <c:v>104.78</c:v>
                </c:pt>
                <c:pt idx="5">
                  <c:v>123.66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801-4376-8CE6-5AEC2FD9D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5166072"/>
        <c:axId val="525169024"/>
      </c:lineChart>
      <c:catAx>
        <c:axId val="525166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169024"/>
        <c:crosses val="autoZero"/>
        <c:auto val="1"/>
        <c:lblAlgn val="ctr"/>
        <c:lblOffset val="100"/>
        <c:noMultiLvlLbl val="0"/>
      </c:catAx>
      <c:valAx>
        <c:axId val="525169024"/>
        <c:scaling>
          <c:orientation val="minMax"/>
          <c:min val="6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166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BFC3B-87A2-444D-8474-27DFD7F24749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CD283B-B902-4D8A-9C73-47EDA2070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44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D919A-6900-4614-8ABD-AC99771226A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529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cannot expect private companies to make big financial bets on unsure strategy… Start with sending a clear message.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 a student of history.. What ignited our waste revolution in the 80’s was structured power agreements for waste.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Well we don’t want to incentivize burning of garbage or putting RNG in our pipes.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This is nonsense.. And </a:t>
            </a:r>
            <a:r>
              <a:rPr lang="en-US" dirty="0" err="1"/>
              <a:t>whatsmore</a:t>
            </a:r>
            <a:r>
              <a:rPr lang="en-US" dirty="0"/>
              <a:t>, those notions are unique ONLY to the State of Connecticut.. You don’t hear this in other parts of the </a:t>
            </a:r>
            <a:r>
              <a:rPr lang="en-US"/>
              <a:t>world..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Around </a:t>
            </a:r>
            <a:r>
              <a:rPr lang="en-US" dirty="0"/>
              <a:t>the entire world communities are building beautiful new infrastructure.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CD283B-B902-4D8A-9C73-47EDA2070C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38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D919A-6900-4614-8ABD-AC99771226A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987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929642" y="7021830"/>
            <a:ext cx="7437119" cy="6652260"/>
          </a:xfrm>
          <a:prstGeom prst="rect">
            <a:avLst/>
          </a:prstGeom>
        </p:spPr>
        <p:txBody>
          <a:bodyPr lIns="137563" tIns="137563" rIns="137563" bIns="137563" anchor="t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make two things from Quantum.. Compost and Electricity…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our 5</a:t>
            </a:r>
            <a:r>
              <a:rPr lang="en-US" baseline="30000" dirty="0"/>
              <a:t>th</a:t>
            </a:r>
            <a:r>
              <a:rPr lang="en-US" dirty="0"/>
              <a:t> year of operation this facility is a nationally recognized facility – because of its leading edge technology and overall operation.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Simply put, no one processes food waste better than us in the State of CT.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If you are planning on growing award winning tomato’s this year, than we have the compost for you..</a:t>
            </a:r>
            <a:endParaRPr b="1" dirty="0"/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-279400" y="1108075"/>
            <a:ext cx="9855200" cy="5543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156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145B8-031C-4060-BD35-21B79930E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989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701042" y="4415790"/>
            <a:ext cx="5608319" cy="4183380"/>
          </a:xfrm>
          <a:prstGeom prst="rect">
            <a:avLst/>
          </a:prstGeom>
        </p:spPr>
        <p:txBody>
          <a:bodyPr lIns="93158" tIns="93158" rIns="93158" bIns="93158" anchor="t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Differentiating factors for digestion versus other </a:t>
            </a:r>
            <a:r>
              <a:rPr lang="en-US" dirty="0" err="1"/>
              <a:t>WtE</a:t>
            </a:r>
            <a:r>
              <a:rPr lang="en-US" dirty="0"/>
              <a:t> tech is that we produce a usable soil amendment as a result of our process.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unlock the nutrients (nitrogen, phosphorous, potassium) that are within food waste and turn them into compost and soil.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are now applying what we learned to being more specific about food waste…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baseline="0" dirty="0"/>
              <a:t>From a siting perspective…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endParaRPr dirty="0"/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2418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baseline="0" dirty="0"/>
              <a:t>Since this is an energy and environment conversation, we must discuss WHY we’re so heavily focused on food waste today.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baseline="0" dirty="0"/>
              <a:t>Much of that focus is directly related to the collapse of our State’s </a:t>
            </a:r>
            <a:r>
              <a:rPr lang="en-US" b="1" baseline="0" dirty="0" err="1"/>
              <a:t>WtE</a:t>
            </a:r>
            <a:r>
              <a:rPr lang="en-US" b="1" baseline="0" dirty="0"/>
              <a:t> strategy.. Our incineration plants.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145B8-031C-4060-BD35-21B79930E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02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726033" y="4533851"/>
            <a:ext cx="5808245" cy="4295227"/>
          </a:xfrm>
          <a:prstGeom prst="rect">
            <a:avLst/>
          </a:prstGeom>
        </p:spPr>
        <p:txBody>
          <a:bodyPr lIns="95999" tIns="95999" rIns="95999" bIns="95999" anchor="t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Connecticut feels it the most when incineration capacity goes offline in the State… We’re feeling it now.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strategy that was cultivated in the early 80’s, supported by legislation, strategy, with clear signals to the private market about the direction the State wanted to pursue.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 a coincidence that the economics associated with operating waste to energy facilities is tied to one of its chief revenue drives, energy sales!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clear market signal in the 80’s prompted groups to lay out capital for energy from waste technology.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If you build a piece of critical infrastructure, we will make sure your cost of capital is supported with stable energy pricing. 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don’t have to look further than our neighbor to our West, NY, to see what our fate is going to be for disposal.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Last year, NY’s chief export from its state was its waste, to the tune of billion’s of dollars per year in associated costs.  With disposal rates well north of $140/ton.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So, as capacity for waste tightens, rates go up, the focus moves towards food waste.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449263" y="715963"/>
            <a:ext cx="6361112" cy="35782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4211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Because food waste is the largest part of the waste stream that isn’t recycled in 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play a small part in the recycling of food waste.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But the issue is the diversion mandates we have in the State are barely putting a dent in recovering food waste from our waste stream.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Mostly because of lack of enforcement and lack of incentive.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baseline="0" dirty="0"/>
              <a:t>It will be quite challenging for more digesters to be built in Connecticut without a clear sense of where additional food waste streams are going to come from.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baseline="0" dirty="0"/>
              <a:t>Without more food waste, its difficult to attract capital to develop and build.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145B8-031C-4060-BD35-21B79930E3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481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WE have an opportunity to recycle</a:t>
            </a:r>
            <a:r>
              <a:rPr lang="en-US" b="1" baseline="0" dirty="0"/>
              <a:t> more commercial food waste in our backyard..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California example – California will divert 75% of its food waste from landfill in 5 years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35 anaerobic digesters planned for CA in the next 5 years.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best and highest use for energy generation is curbside collected, or co-collected food waste.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These sorts of organics are of the highest purity and are most able to be re-used as compost after the digestion process.</a:t>
            </a:r>
            <a:endParaRPr lang="en-US" dirty="0"/>
          </a:p>
          <a:p>
            <a:endParaRPr lang="en-US" baseline="0" dirty="0"/>
          </a:p>
          <a:p>
            <a:r>
              <a:rPr lang="en-US" b="1" baseline="0" dirty="0"/>
              <a:t>Curbside programs are not without their challenges.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145B8-031C-4060-BD35-21B79930E3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104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If I were governor for the day…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145B8-031C-4060-BD35-21B79930E38F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218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84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7E21D-3669-4DC7-92EE-67B6B777DD05}" type="datetimeFigureOut">
              <a:rPr lang="en-US" smtClean="0"/>
              <a:t>6/9/2022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298B-CA13-4C80-8B0F-645A1F59F8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51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7E21D-3669-4DC7-92EE-67B6B777DD05}" type="datetimeFigureOut">
              <a:rPr lang="en-US" smtClean="0"/>
              <a:t>6/9/2022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298B-CA13-4C80-8B0F-645A1F59F8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347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7E21D-3669-4DC7-92EE-67B6B777DD05}" type="datetimeFigureOut">
              <a:rPr lang="en-US" smtClean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298B-CA13-4C80-8B0F-645A1F59F8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339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7E21D-3669-4DC7-92EE-67B6B777DD05}" type="datetimeFigureOut">
              <a:rPr lang="en-US" smtClean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298B-CA13-4C80-8B0F-645A1F59F8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495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5A63-EDE7-4730-87AF-59EDEC880522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F4193-E2AC-4059-9F23-C48518685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68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7E21D-3669-4DC7-92EE-67B6B777DD05}" type="datetimeFigureOut">
              <a:rPr lang="en-US" smtClean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298B-CA13-4C80-8B0F-645A1F59F8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83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7E21D-3669-4DC7-92EE-67B6B777DD05}" type="datetimeFigureOut">
              <a:rPr lang="en-US" smtClean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298B-CA13-4C80-8B0F-645A1F59F8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5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7E21D-3669-4DC7-92EE-67B6B777DD05}" type="datetimeFigureOut">
              <a:rPr lang="en-US" smtClean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298B-CA13-4C80-8B0F-645A1F59F8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449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7E21D-3669-4DC7-92EE-67B6B777DD05}" type="datetimeFigureOut">
              <a:rPr lang="en-US" smtClean="0"/>
              <a:t>6/9/2022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298B-CA13-4C80-8B0F-645A1F59F8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341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7E21D-3669-4DC7-92EE-67B6B777DD05}" type="datetimeFigureOut">
              <a:rPr lang="en-US" smtClean="0"/>
              <a:t>6/9/2022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298B-CA13-4C80-8B0F-645A1F59F8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74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7E21D-3669-4DC7-92EE-67B6B777DD05}" type="datetimeFigureOut">
              <a:rPr lang="en-US" smtClean="0"/>
              <a:t>6/9/2022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298B-CA13-4C80-8B0F-645A1F59F8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422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7E21D-3669-4DC7-92EE-67B6B777DD05}" type="datetimeFigureOut">
              <a:rPr lang="en-US" smtClean="0"/>
              <a:t>6/9/2022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298B-CA13-4C80-8B0F-645A1F59F8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502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2000"/>
              </a:spcBef>
              <a:buClr>
                <a:schemeClr val="dk1"/>
              </a:buClr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171" marR="0" lvl="1" indent="-12471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343" marR="0" lvl="2" indent="-12243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742514" marR="0" lvl="3" indent="-12013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656685" marR="0" lvl="4" indent="-11784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5027943" marR="0" lvl="5" indent="-240106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99972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942114" marR="0" lvl="6" indent="-239877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99972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856286" marR="0" lvl="7" indent="-239649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99972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770456" marR="0" lvl="8" indent="-23942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99972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A4A5A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08" marR="0" lvl="1" indent="-625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17" marR="0" lvl="2" indent="-6167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26" marR="0" lvl="3" indent="-607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34" marR="0" lvl="4" indent="-598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43" marR="0" lvl="5" indent="-589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652" marR="0" lvl="6" indent="-5802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760" marR="0" lvl="7" indent="-571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869" marR="0" lvl="8" indent="-5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A4A5A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08" marR="0" lvl="1" indent="-625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17" marR="0" lvl="2" indent="-6167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26" marR="0" lvl="3" indent="-607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34" marR="0" lvl="4" indent="-598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43" marR="0" lvl="5" indent="-589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652" marR="0" lvl="6" indent="-5802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760" marR="0" lvl="7" indent="-571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869" marR="0" lvl="8" indent="-5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A4A5A4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 dirty="0">
              <a:solidFill>
                <a:srgbClr val="A4A5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15"/>
          <p:cNvSpPr/>
          <p:nvPr/>
        </p:nvSpPr>
        <p:spPr>
          <a:xfrm>
            <a:off x="11219200" y="485951"/>
            <a:ext cx="343856" cy="343767"/>
          </a:xfrm>
          <a:prstGeom prst="ellipse">
            <a:avLst/>
          </a:prstGeom>
          <a:solidFill>
            <a:srgbClr val="566A86"/>
          </a:solidFill>
          <a:ln>
            <a:noFill/>
          </a:ln>
        </p:spPr>
        <p:txBody>
          <a:bodyPr lIns="45713" tIns="22850" rIns="45713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Shape 16"/>
          <p:cNvSpPr txBox="1"/>
          <p:nvPr/>
        </p:nvSpPr>
        <p:spPr>
          <a:xfrm>
            <a:off x="11204977" y="519770"/>
            <a:ext cx="368267" cy="276981"/>
          </a:xfrm>
          <a:prstGeom prst="rect">
            <a:avLst/>
          </a:prstGeom>
          <a:noFill/>
          <a:ln>
            <a:noFill/>
          </a:ln>
        </p:spPr>
        <p:txBody>
          <a:bodyPr lIns="91413" tIns="45700" rIns="91413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1" i="0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6525250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7E21D-3669-4DC7-92EE-67B6B777DD05}" type="datetimeFigureOut">
              <a:rPr lang="en-US" smtClean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0298B-CA13-4C80-8B0F-645A1F59F8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89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0" Type="http://schemas.openxmlformats.org/officeDocument/2006/relationships/image" Target="../media/image9.sv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t="8802" b="12107"/>
          <a:stretch/>
        </p:blipFill>
        <p:spPr>
          <a:xfrm>
            <a:off x="-1" y="1212"/>
            <a:ext cx="12199620" cy="685678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232606" y="4325221"/>
            <a:ext cx="8224187" cy="2005904"/>
          </a:xfrm>
          <a:prstGeom prst="roundRect">
            <a:avLst>
              <a:gd name="adj" fmla="val 11059"/>
            </a:avLst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377" y="4468575"/>
            <a:ext cx="7358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Food Waste To Energy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959" y="4742713"/>
            <a:ext cx="3410780" cy="11717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377" y="5348067"/>
            <a:ext cx="7452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Energy &amp; Env</a:t>
            </a:r>
            <a:r>
              <a:rPr lang="en-US" sz="20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ironment</a:t>
            </a:r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 Conference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130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10524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r="72852" b="17626"/>
          <a:stretch/>
        </p:blipFill>
        <p:spPr>
          <a:xfrm>
            <a:off x="11356676" y="-14060"/>
            <a:ext cx="745599" cy="933859"/>
          </a:xfrm>
          <a:prstGeom prst="rect">
            <a:avLst/>
          </a:prstGeom>
          <a:effectLst/>
        </p:spPr>
      </p:pic>
      <p:sp>
        <p:nvSpPr>
          <p:cNvPr id="28" name="TextBox 27"/>
          <p:cNvSpPr txBox="1"/>
          <p:nvPr/>
        </p:nvSpPr>
        <p:spPr>
          <a:xfrm>
            <a:off x="70038" y="187262"/>
            <a:ext cx="9200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Future Of Digestion In Connecticut</a:t>
            </a:r>
          </a:p>
        </p:txBody>
      </p:sp>
      <p:pic>
        <p:nvPicPr>
          <p:cNvPr id="8194" name="Picture 2" descr="Image result for iceberg graphic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6" y="1570486"/>
            <a:ext cx="4354418" cy="461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615455" y="3210474"/>
            <a:ext cx="11244585" cy="18107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c 3"/>
          <p:cNvSpPr/>
          <p:nvPr/>
        </p:nvSpPr>
        <p:spPr>
          <a:xfrm>
            <a:off x="615455" y="1916348"/>
            <a:ext cx="1391491" cy="1102363"/>
          </a:xfrm>
          <a:prstGeom prst="arc">
            <a:avLst>
              <a:gd name="adj1" fmla="val 16200000"/>
              <a:gd name="adj2" fmla="val 2130341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385230"/>
            <a:ext cx="1527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249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7488" y="1993569"/>
            <a:ext cx="1550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Existing biogas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Systems in North America</a:t>
            </a:r>
          </a:p>
        </p:txBody>
      </p:sp>
      <p:sp>
        <p:nvSpPr>
          <p:cNvPr id="19" name="Arc 18"/>
          <p:cNvSpPr/>
          <p:nvPr/>
        </p:nvSpPr>
        <p:spPr>
          <a:xfrm rot="1090380">
            <a:off x="2337096" y="3978500"/>
            <a:ext cx="2035521" cy="1780135"/>
          </a:xfrm>
          <a:prstGeom prst="arc">
            <a:avLst>
              <a:gd name="adj1" fmla="val 16591848"/>
              <a:gd name="adj2" fmla="val 20675511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252352" y="1876093"/>
            <a:ext cx="117696" cy="11769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05007" y="5045454"/>
            <a:ext cx="2115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~8,000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93370" y="5668573"/>
            <a:ext cx="2188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Potential biogas systems in North America</a:t>
            </a:r>
          </a:p>
        </p:txBody>
      </p:sp>
      <p:sp>
        <p:nvSpPr>
          <p:cNvPr id="5" name="Oval 4"/>
          <p:cNvSpPr/>
          <p:nvPr/>
        </p:nvSpPr>
        <p:spPr>
          <a:xfrm>
            <a:off x="4287567" y="4858670"/>
            <a:ext cx="117696" cy="11769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64927" y="2643806"/>
            <a:ext cx="5202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Connecticut Needs To..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64927" y="3374968"/>
            <a:ext cx="5895113" cy="652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</a:rPr>
              <a:t>Revise the Solid Waste Management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</a:rPr>
              <a:t> Plan.  </a:t>
            </a:r>
            <a:r>
              <a:rPr lang="en-US" sz="1700" dirty="0">
                <a:solidFill>
                  <a:prstClr val="black"/>
                </a:solidFill>
                <a:latin typeface="Lato"/>
              </a:rPr>
              <a:t>Send very clear signals to the marketplace. </a:t>
            </a:r>
            <a:endParaRPr kumimoji="0" lang="en-US" sz="17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1F3E2A-6E26-CAB9-9242-CF09D691AD8F}"/>
              </a:ext>
            </a:extLst>
          </p:cNvPr>
          <p:cNvSpPr txBox="1"/>
          <p:nvPr/>
        </p:nvSpPr>
        <p:spPr>
          <a:xfrm>
            <a:off x="5964927" y="4076170"/>
            <a:ext cx="5895113" cy="949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</a:rPr>
              <a:t>Establish incentives for companies wanting </a:t>
            </a:r>
            <a:r>
              <a:rPr lang="en-US" sz="1700" dirty="0">
                <a:solidFill>
                  <a:prstClr val="black"/>
                </a:solidFill>
                <a:latin typeface="Lato"/>
              </a:rPr>
              <a:t>to invest in recycling infrastructure; PPA’s, REC’s, Carbon offset measures, etc.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A03974-AD92-BB8C-E2C0-212288687FD5}"/>
              </a:ext>
            </a:extLst>
          </p:cNvPr>
          <p:cNvSpPr txBox="1"/>
          <p:nvPr/>
        </p:nvSpPr>
        <p:spPr>
          <a:xfrm>
            <a:off x="5964927" y="5132657"/>
            <a:ext cx="5895113" cy="652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</a:rPr>
              <a:t>Get serious about food diversion mandates, either enforce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</a:rPr>
              <a:t> or incentivize.</a:t>
            </a:r>
            <a:endParaRPr lang="en-US" sz="1700" dirty="0">
              <a:solidFill>
                <a:prstClr val="black"/>
              </a:solidFill>
              <a:latin typeface="Lato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34E38A-87D2-5BE8-21E7-DF3F71C1A4E5}"/>
              </a:ext>
            </a:extLst>
          </p:cNvPr>
          <p:cNvSpPr txBox="1"/>
          <p:nvPr/>
        </p:nvSpPr>
        <p:spPr>
          <a:xfrm>
            <a:off x="5964927" y="5835054"/>
            <a:ext cx="5895113" cy="652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700" dirty="0">
                <a:solidFill>
                  <a:prstClr val="black"/>
                </a:solidFill>
                <a:latin typeface="Lato"/>
              </a:rPr>
              <a:t>Support economic systems that put the financial value of food diversion back into citizen’s pockets. </a:t>
            </a:r>
          </a:p>
        </p:txBody>
      </p:sp>
    </p:spTree>
    <p:extLst>
      <p:ext uri="{BB962C8B-B14F-4D97-AF65-F5344CB8AC3E}">
        <p14:creationId xmlns:p14="http://schemas.microsoft.com/office/powerpoint/2010/main" val="297529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7" grpId="0"/>
      <p:bldP spid="18" grpId="0"/>
      <p:bldP spid="20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t="8802" b="12107"/>
          <a:stretch/>
        </p:blipFill>
        <p:spPr>
          <a:xfrm>
            <a:off x="-1" y="1212"/>
            <a:ext cx="12199620" cy="685678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232606" y="4912467"/>
            <a:ext cx="8224187" cy="848285"/>
          </a:xfrm>
          <a:prstGeom prst="roundRect">
            <a:avLst>
              <a:gd name="adj" fmla="val 11059"/>
            </a:avLst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377" y="5005007"/>
            <a:ext cx="7358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5834" y="4751774"/>
            <a:ext cx="2937094" cy="10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31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/>
        </p:nvSpPr>
        <p:spPr>
          <a:xfrm>
            <a:off x="168346" y="209065"/>
            <a:ext cx="5063529" cy="140355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Quantum Biopower Operates The Most Sophisticated Biogas Facility On The East Coast.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049" r="21337"/>
          <a:stretch/>
        </p:blipFill>
        <p:spPr>
          <a:xfrm>
            <a:off x="5410984" y="0"/>
            <a:ext cx="6781016" cy="6858000"/>
          </a:xfrm>
          <a:prstGeom prst="rect">
            <a:avLst/>
          </a:prstGeom>
        </p:spPr>
      </p:pic>
      <p:sp>
        <p:nvSpPr>
          <p:cNvPr id="8" name="Shape 108"/>
          <p:cNvSpPr txBox="1"/>
          <p:nvPr/>
        </p:nvSpPr>
        <p:spPr>
          <a:xfrm>
            <a:off x="5505254" y="189364"/>
            <a:ext cx="6598761" cy="1154162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Food Waste To Energy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Southington, 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505254" y="1046375"/>
            <a:ext cx="5052767" cy="94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03998" y="4772157"/>
            <a:ext cx="1998481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10,700 MWh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electricity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6233" y="6156022"/>
            <a:ext cx="178133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5,080 Tons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avoided emissions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3926" y="4772157"/>
            <a:ext cx="2000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40,000 Tons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food waste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60399" y="6156022"/>
            <a:ext cx="20420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8,000 Tons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compost created</a:t>
            </a:r>
          </a:p>
        </p:txBody>
      </p:sp>
      <p:pic>
        <p:nvPicPr>
          <p:cNvPr id="1026" name="Picture 2" descr="Garbage drawing orange peel, Picture #1089442 garbage drawing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14" y="4001178"/>
            <a:ext cx="791283" cy="79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lectric Hazard Sign Vector Images (over 2,400)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18" y="3952770"/>
            <a:ext cx="862217" cy="90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2 emissions line icon carbon gas cloud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4"/>
          <a:stretch/>
        </p:blipFill>
        <p:spPr bwMode="auto">
          <a:xfrm>
            <a:off x="701212" y="5364705"/>
            <a:ext cx="1291377" cy="85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Vector Soil Plant Icon, Plant Icons, Soil, Plant PNG and Vector ...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28492" r="22371" b="21405"/>
          <a:stretch/>
        </p:blipFill>
        <p:spPr bwMode="auto">
          <a:xfrm>
            <a:off x="3287754" y="5404081"/>
            <a:ext cx="1030427" cy="87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73B180-2DA5-47EB-AC85-D48F05D707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5278" y="6069897"/>
            <a:ext cx="1892219" cy="65551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A81A526-0EF7-B828-A2CD-69C3F3A4C0BE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3552" y="2045873"/>
            <a:ext cx="994013" cy="97610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890F70B-3114-26BB-E629-6B0CBDDD8749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65953" y="1985681"/>
            <a:ext cx="1033922" cy="10295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1CB481D-6CC8-F967-5328-9DF54886AAD8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92630" y="2017739"/>
            <a:ext cx="1087120" cy="10515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1C0EE43-B23A-87CA-144C-70FF926A64B9}"/>
              </a:ext>
            </a:extLst>
          </p:cNvPr>
          <p:cNvSpPr txBox="1"/>
          <p:nvPr/>
        </p:nvSpPr>
        <p:spPr>
          <a:xfrm>
            <a:off x="265329" y="3020336"/>
            <a:ext cx="1426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accent6">
                    <a:lumMod val="10000"/>
                  </a:schemeClr>
                </a:solidFill>
                <a:latin typeface="Century Gothic" panose="020B0502020202020204" pitchFamily="34" charset="0"/>
              </a:rPr>
              <a:t>Pre-consumer food waste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EFE898-38BD-678E-84D3-675122D0D919}"/>
              </a:ext>
            </a:extLst>
          </p:cNvPr>
          <p:cNvSpPr txBox="1"/>
          <p:nvPr/>
        </p:nvSpPr>
        <p:spPr>
          <a:xfrm>
            <a:off x="1885413" y="3021978"/>
            <a:ext cx="1426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accent6">
                    <a:lumMod val="10000"/>
                  </a:schemeClr>
                </a:solidFill>
                <a:latin typeface="Century Gothic" panose="020B0502020202020204" pitchFamily="34" charset="0"/>
              </a:rPr>
              <a:t>Packaged waste goods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4BCC6C-937E-4C82-0520-384A16A37365}"/>
              </a:ext>
            </a:extLst>
          </p:cNvPr>
          <p:cNvSpPr txBox="1"/>
          <p:nvPr/>
        </p:nvSpPr>
        <p:spPr>
          <a:xfrm>
            <a:off x="3422805" y="3030243"/>
            <a:ext cx="1426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accent6">
                    <a:lumMod val="10000"/>
                  </a:schemeClr>
                </a:solidFill>
                <a:latin typeface="Century Gothic" panose="020B0502020202020204" pitchFamily="34" charset="0"/>
              </a:rPr>
              <a:t>Municipal food waste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51EC8E-B682-666D-9C64-BC4B73D02631}"/>
              </a:ext>
            </a:extLst>
          </p:cNvPr>
          <p:cNvCxnSpPr/>
          <p:nvPr/>
        </p:nvCxnSpPr>
        <p:spPr>
          <a:xfrm>
            <a:off x="456233" y="3784060"/>
            <a:ext cx="43260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00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10524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r="72852" b="17626"/>
          <a:stretch/>
        </p:blipFill>
        <p:spPr>
          <a:xfrm>
            <a:off x="11356676" y="-14060"/>
            <a:ext cx="745599" cy="933859"/>
          </a:xfrm>
          <a:prstGeom prst="rect">
            <a:avLst/>
          </a:prstGeom>
          <a:effectLst/>
        </p:spPr>
      </p:pic>
      <p:sp>
        <p:nvSpPr>
          <p:cNvPr id="28" name="TextBox 27"/>
          <p:cNvSpPr txBox="1"/>
          <p:nvPr/>
        </p:nvSpPr>
        <p:spPr>
          <a:xfrm>
            <a:off x="70038" y="187262"/>
            <a:ext cx="11099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Our Community Benefits From Our Electricity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1" t="20046" r="16689" b="1577"/>
          <a:stretch/>
        </p:blipFill>
        <p:spPr>
          <a:xfrm>
            <a:off x="198544" y="2933188"/>
            <a:ext cx="2057894" cy="1987046"/>
          </a:xfrm>
          <a:prstGeom prst="ellipse">
            <a:avLst/>
          </a:prstGeom>
          <a:ln w="41275">
            <a:solidFill>
              <a:srgbClr val="00ACEB"/>
            </a:solidFill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47" y="3749438"/>
            <a:ext cx="2487353" cy="302808"/>
          </a:xfrm>
          <a:prstGeom prst="rect">
            <a:avLst/>
          </a:prstGeom>
        </p:spPr>
      </p:pic>
      <p:sp>
        <p:nvSpPr>
          <p:cNvPr id="43" name="Down Arrow 42"/>
          <p:cNvSpPr/>
          <p:nvPr/>
        </p:nvSpPr>
        <p:spPr>
          <a:xfrm rot="16200000">
            <a:off x="2499911" y="3719076"/>
            <a:ext cx="282805" cy="415269"/>
          </a:xfrm>
          <a:prstGeom prst="downArrow">
            <a:avLst/>
          </a:prstGeom>
          <a:solidFill>
            <a:srgbClr val="00ACEB"/>
          </a:solidFill>
          <a:ln w="12700" cap="flat" cmpd="sng" algn="ctr">
            <a:solidFill>
              <a:srgbClr val="99E3F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Down Arrow 43"/>
          <p:cNvSpPr/>
          <p:nvPr/>
        </p:nvSpPr>
        <p:spPr>
          <a:xfrm rot="17742495">
            <a:off x="5846349" y="4052729"/>
            <a:ext cx="282805" cy="574270"/>
          </a:xfrm>
          <a:prstGeom prst="downArrow">
            <a:avLst/>
          </a:prstGeom>
          <a:solidFill>
            <a:srgbClr val="00ACEB"/>
          </a:solidFill>
          <a:ln w="12700" cap="flat" cmpd="sng" algn="ctr">
            <a:solidFill>
              <a:srgbClr val="99E3F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Down Arrow 44"/>
          <p:cNvSpPr/>
          <p:nvPr/>
        </p:nvSpPr>
        <p:spPr>
          <a:xfrm rot="14400043">
            <a:off x="5857424" y="3230897"/>
            <a:ext cx="282805" cy="601424"/>
          </a:xfrm>
          <a:prstGeom prst="downArrow">
            <a:avLst/>
          </a:prstGeom>
          <a:solidFill>
            <a:srgbClr val="00ACEB"/>
          </a:solidFill>
          <a:ln w="12700" cap="flat" cmpd="sng" algn="ctr">
            <a:solidFill>
              <a:srgbClr val="99E3F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Down Arrow 45"/>
          <p:cNvSpPr/>
          <p:nvPr/>
        </p:nvSpPr>
        <p:spPr>
          <a:xfrm rot="16200000">
            <a:off x="5887838" y="3634535"/>
            <a:ext cx="282805" cy="601424"/>
          </a:xfrm>
          <a:prstGeom prst="downArrow">
            <a:avLst/>
          </a:prstGeom>
          <a:solidFill>
            <a:srgbClr val="00ACEB"/>
          </a:solidFill>
          <a:ln w="12700" cap="flat" cmpd="sng" algn="ctr">
            <a:solidFill>
              <a:srgbClr val="99E3F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/>
          <a:srcRect l="20879" t="8272" r="20603" b="4370"/>
          <a:stretch/>
        </p:blipFill>
        <p:spPr>
          <a:xfrm>
            <a:off x="6538316" y="2566806"/>
            <a:ext cx="1443702" cy="10809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/>
          <a:srcRect l="21258" r="21279"/>
          <a:stretch/>
        </p:blipFill>
        <p:spPr>
          <a:xfrm>
            <a:off x="6701494" y="3855943"/>
            <a:ext cx="1117346" cy="975265"/>
          </a:xfrm>
          <a:prstGeom prst="rect">
            <a:avLst/>
          </a:prstGeom>
        </p:spPr>
      </p:pic>
      <p:pic>
        <p:nvPicPr>
          <p:cNvPr id="49" name="Picture 2" descr="http://cdn.onlinewebfonts.com/svg/img_45443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584" y="5276116"/>
            <a:ext cx="1008256" cy="95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" t="35327" r="73184" b="34845"/>
          <a:stretch/>
        </p:blipFill>
        <p:spPr>
          <a:xfrm>
            <a:off x="6770653" y="1239686"/>
            <a:ext cx="943628" cy="1118947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8951400" y="3387343"/>
            <a:ext cx="301445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5 Beneficial Accounts in Southington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20 year agreement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Average – 20% savings on annual utility bills</a:t>
            </a:r>
          </a:p>
        </p:txBody>
      </p:sp>
      <p:pic>
        <p:nvPicPr>
          <p:cNvPr id="52" name="Picture 51" descr="C:\Users\Brian Paganini\AppData\Local\Microsoft\Windows\Temporary Internet Files\Content.Word\Quantum Stacked Logo.jpg"/>
          <p:cNvPicPr/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3" r="31925" b="43271"/>
          <a:stretch/>
        </p:blipFill>
        <p:spPr bwMode="auto">
          <a:xfrm>
            <a:off x="8576767" y="4861195"/>
            <a:ext cx="385549" cy="41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 descr="C:\Users\Brian Paganini\AppData\Local\Microsoft\Windows\Temporary Internet Files\Content.Word\Quantum Stacked Logo.jpg"/>
          <p:cNvPicPr/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3" r="31925" b="43271"/>
          <a:stretch/>
        </p:blipFill>
        <p:spPr bwMode="auto">
          <a:xfrm>
            <a:off x="8576767" y="4226324"/>
            <a:ext cx="385549" cy="41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3" descr="C:\Users\Brian Paganini\AppData\Local\Microsoft\Windows\Temporary Internet Files\Content.Word\Quantum Stacked Logo.jpg"/>
          <p:cNvPicPr/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3" r="31925" b="43271"/>
          <a:stretch/>
        </p:blipFill>
        <p:spPr bwMode="auto">
          <a:xfrm>
            <a:off x="8565849" y="3530069"/>
            <a:ext cx="385549" cy="41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35" y="1824374"/>
            <a:ext cx="1405834" cy="1387433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8565848" y="1725810"/>
            <a:ext cx="3400009" cy="4157221"/>
          </a:xfrm>
          <a:prstGeom prst="rect">
            <a:avLst/>
          </a:prstGeom>
          <a:noFill/>
          <a:ln w="28575" cap="flat" cmpd="sng" algn="ctr">
            <a:solidFill>
              <a:srgbClr val="46CE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21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51" grpId="0"/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04775" y="297133"/>
            <a:ext cx="650449" cy="744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09009" y="142397"/>
            <a:ext cx="8682991" cy="104439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Shape 108"/>
          <p:cNvSpPr txBox="1"/>
          <p:nvPr/>
        </p:nvSpPr>
        <p:spPr>
          <a:xfrm>
            <a:off x="3620956" y="159340"/>
            <a:ext cx="8193316" cy="1154162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Market Leading Compost Blend Created From Food Waste</a:t>
            </a:r>
          </a:p>
        </p:txBody>
      </p:sp>
      <p:sp>
        <p:nvSpPr>
          <p:cNvPr id="13" name="Freeform 245"/>
          <p:cNvSpPr>
            <a:spLocks noEditPoints="1"/>
          </p:cNvSpPr>
          <p:nvPr/>
        </p:nvSpPr>
        <p:spPr bwMode="auto">
          <a:xfrm>
            <a:off x="5261271" y="3450506"/>
            <a:ext cx="834300" cy="825969"/>
          </a:xfrm>
          <a:custGeom>
            <a:avLst/>
            <a:gdLst>
              <a:gd name="T0" fmla="*/ 97 w 176"/>
              <a:gd name="T1" fmla="*/ 84 h 176"/>
              <a:gd name="T2" fmla="*/ 90 w 176"/>
              <a:gd name="T3" fmla="*/ 62 h 176"/>
              <a:gd name="T4" fmla="*/ 99 w 176"/>
              <a:gd name="T5" fmla="*/ 72 h 176"/>
              <a:gd name="T6" fmla="*/ 107 w 176"/>
              <a:gd name="T7" fmla="*/ 64 h 176"/>
              <a:gd name="T8" fmla="*/ 97 w 176"/>
              <a:gd name="T9" fmla="*/ 55 h 176"/>
              <a:gd name="T10" fmla="*/ 90 w 176"/>
              <a:gd name="T11" fmla="*/ 48 h 176"/>
              <a:gd name="T12" fmla="*/ 85 w 176"/>
              <a:gd name="T13" fmla="*/ 54 h 176"/>
              <a:gd name="T14" fmla="*/ 72 w 176"/>
              <a:gd name="T15" fmla="*/ 58 h 176"/>
              <a:gd name="T16" fmla="*/ 66 w 176"/>
              <a:gd name="T17" fmla="*/ 72 h 176"/>
              <a:gd name="T18" fmla="*/ 72 w 176"/>
              <a:gd name="T19" fmla="*/ 86 h 176"/>
              <a:gd name="T20" fmla="*/ 85 w 176"/>
              <a:gd name="T21" fmla="*/ 92 h 176"/>
              <a:gd name="T22" fmla="*/ 77 w 176"/>
              <a:gd name="T23" fmla="*/ 110 h 176"/>
              <a:gd name="T24" fmla="*/ 64 w 176"/>
              <a:gd name="T25" fmla="*/ 100 h 176"/>
              <a:gd name="T26" fmla="*/ 70 w 176"/>
              <a:gd name="T27" fmla="*/ 116 h 176"/>
              <a:gd name="T28" fmla="*/ 85 w 176"/>
              <a:gd name="T29" fmla="*/ 122 h 176"/>
              <a:gd name="T30" fmla="*/ 90 w 176"/>
              <a:gd name="T31" fmla="*/ 128 h 176"/>
              <a:gd name="T32" fmla="*/ 98 w 176"/>
              <a:gd name="T33" fmla="*/ 120 h 176"/>
              <a:gd name="T34" fmla="*/ 109 w 176"/>
              <a:gd name="T35" fmla="*/ 110 h 176"/>
              <a:gd name="T36" fmla="*/ 109 w 176"/>
              <a:gd name="T37" fmla="*/ 93 h 176"/>
              <a:gd name="T38" fmla="*/ 85 w 176"/>
              <a:gd name="T39" fmla="*/ 80 h 176"/>
              <a:gd name="T40" fmla="*/ 79 w 176"/>
              <a:gd name="T41" fmla="*/ 77 h 176"/>
              <a:gd name="T42" fmla="*/ 76 w 176"/>
              <a:gd name="T43" fmla="*/ 71 h 176"/>
              <a:gd name="T44" fmla="*/ 85 w 176"/>
              <a:gd name="T45" fmla="*/ 62 h 176"/>
              <a:gd name="T46" fmla="*/ 97 w 176"/>
              <a:gd name="T47" fmla="*/ 111 h 176"/>
              <a:gd name="T48" fmla="*/ 90 w 176"/>
              <a:gd name="T49" fmla="*/ 92 h 176"/>
              <a:gd name="T50" fmla="*/ 97 w 176"/>
              <a:gd name="T51" fmla="*/ 96 h 176"/>
              <a:gd name="T52" fmla="*/ 100 w 176"/>
              <a:gd name="T53" fmla="*/ 103 h 176"/>
              <a:gd name="T54" fmla="*/ 88 w 176"/>
              <a:gd name="T55" fmla="*/ 0 h 176"/>
              <a:gd name="T56" fmla="*/ 88 w 176"/>
              <a:gd name="T57" fmla="*/ 176 h 176"/>
              <a:gd name="T58" fmla="*/ 88 w 176"/>
              <a:gd name="T59" fmla="*/ 0 h 176"/>
              <a:gd name="T60" fmla="*/ 8 w 176"/>
              <a:gd name="T61" fmla="*/ 88 h 176"/>
              <a:gd name="T62" fmla="*/ 168 w 176"/>
              <a:gd name="T6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04" y="87"/>
                </a:moveTo>
                <a:cubicBezTo>
                  <a:pt x="102" y="86"/>
                  <a:pt x="100" y="85"/>
                  <a:pt x="97" y="84"/>
                </a:cubicBezTo>
                <a:cubicBezTo>
                  <a:pt x="95" y="83"/>
                  <a:pt x="93" y="82"/>
                  <a:pt x="90" y="81"/>
                </a:cubicBezTo>
                <a:cubicBezTo>
                  <a:pt x="90" y="62"/>
                  <a:pt x="90" y="62"/>
                  <a:pt x="90" y="62"/>
                </a:cubicBezTo>
                <a:cubicBezTo>
                  <a:pt x="93" y="62"/>
                  <a:pt x="95" y="63"/>
                  <a:pt x="96" y="64"/>
                </a:cubicBezTo>
                <a:cubicBezTo>
                  <a:pt x="98" y="66"/>
                  <a:pt x="99" y="68"/>
                  <a:pt x="99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69"/>
                  <a:pt x="108" y="66"/>
                  <a:pt x="107" y="64"/>
                </a:cubicBezTo>
                <a:cubicBezTo>
                  <a:pt x="106" y="62"/>
                  <a:pt x="105" y="60"/>
                  <a:pt x="103" y="58"/>
                </a:cubicBezTo>
                <a:cubicBezTo>
                  <a:pt x="101" y="57"/>
                  <a:pt x="99" y="56"/>
                  <a:pt x="97" y="55"/>
                </a:cubicBezTo>
                <a:cubicBezTo>
                  <a:pt x="95" y="54"/>
                  <a:pt x="93" y="54"/>
                  <a:pt x="90" y="54"/>
                </a:cubicBezTo>
                <a:cubicBezTo>
                  <a:pt x="90" y="48"/>
                  <a:pt x="90" y="48"/>
                  <a:pt x="90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54"/>
                  <a:pt x="85" y="54"/>
                  <a:pt x="85" y="54"/>
                </a:cubicBezTo>
                <a:cubicBezTo>
                  <a:pt x="82" y="54"/>
                  <a:pt x="81" y="54"/>
                  <a:pt x="78" y="55"/>
                </a:cubicBezTo>
                <a:cubicBezTo>
                  <a:pt x="76" y="56"/>
                  <a:pt x="74" y="57"/>
                  <a:pt x="72" y="58"/>
                </a:cubicBezTo>
                <a:cubicBezTo>
                  <a:pt x="70" y="60"/>
                  <a:pt x="69" y="62"/>
                  <a:pt x="67" y="64"/>
                </a:cubicBezTo>
                <a:cubicBezTo>
                  <a:pt x="66" y="66"/>
                  <a:pt x="66" y="69"/>
                  <a:pt x="66" y="72"/>
                </a:cubicBezTo>
                <a:cubicBezTo>
                  <a:pt x="66" y="75"/>
                  <a:pt x="66" y="78"/>
                  <a:pt x="68" y="80"/>
                </a:cubicBezTo>
                <a:cubicBezTo>
                  <a:pt x="69" y="82"/>
                  <a:pt x="70" y="84"/>
                  <a:pt x="72" y="86"/>
                </a:cubicBezTo>
                <a:cubicBezTo>
                  <a:pt x="74" y="87"/>
                  <a:pt x="76" y="88"/>
                  <a:pt x="79" y="89"/>
                </a:cubicBezTo>
                <a:cubicBezTo>
                  <a:pt x="81" y="90"/>
                  <a:pt x="83" y="91"/>
                  <a:pt x="85" y="92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1" y="113"/>
                  <a:pt x="79" y="112"/>
                  <a:pt x="77" y="110"/>
                </a:cubicBezTo>
                <a:cubicBezTo>
                  <a:pt x="75" y="108"/>
                  <a:pt x="74" y="104"/>
                  <a:pt x="75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4"/>
                  <a:pt x="65" y="107"/>
                  <a:pt x="66" y="109"/>
                </a:cubicBezTo>
                <a:cubicBezTo>
                  <a:pt x="67" y="112"/>
                  <a:pt x="68" y="114"/>
                  <a:pt x="70" y="116"/>
                </a:cubicBezTo>
                <a:cubicBezTo>
                  <a:pt x="72" y="118"/>
                  <a:pt x="74" y="119"/>
                  <a:pt x="77" y="120"/>
                </a:cubicBezTo>
                <a:cubicBezTo>
                  <a:pt x="80" y="121"/>
                  <a:pt x="82" y="122"/>
                  <a:pt x="85" y="122"/>
                </a:cubicBezTo>
                <a:cubicBezTo>
                  <a:pt x="85" y="128"/>
                  <a:pt x="85" y="128"/>
                  <a:pt x="85" y="128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3" y="122"/>
                  <a:pt x="95" y="121"/>
                  <a:pt x="98" y="120"/>
                </a:cubicBezTo>
                <a:cubicBezTo>
                  <a:pt x="100" y="119"/>
                  <a:pt x="102" y="118"/>
                  <a:pt x="104" y="116"/>
                </a:cubicBezTo>
                <a:cubicBezTo>
                  <a:pt x="106" y="115"/>
                  <a:pt x="108" y="113"/>
                  <a:pt x="109" y="110"/>
                </a:cubicBezTo>
                <a:cubicBezTo>
                  <a:pt x="110" y="108"/>
                  <a:pt x="110" y="105"/>
                  <a:pt x="110" y="101"/>
                </a:cubicBezTo>
                <a:cubicBezTo>
                  <a:pt x="110" y="98"/>
                  <a:pt x="110" y="95"/>
                  <a:pt x="109" y="93"/>
                </a:cubicBezTo>
                <a:cubicBezTo>
                  <a:pt x="108" y="91"/>
                  <a:pt x="106" y="89"/>
                  <a:pt x="104" y="87"/>
                </a:cubicBezTo>
                <a:moveTo>
                  <a:pt x="85" y="80"/>
                </a:moveTo>
                <a:cubicBezTo>
                  <a:pt x="84" y="80"/>
                  <a:pt x="83" y="79"/>
                  <a:pt x="82" y="79"/>
                </a:cubicBezTo>
                <a:cubicBezTo>
                  <a:pt x="81" y="79"/>
                  <a:pt x="80" y="78"/>
                  <a:pt x="79" y="77"/>
                </a:cubicBezTo>
                <a:cubicBezTo>
                  <a:pt x="78" y="77"/>
                  <a:pt x="77" y="76"/>
                  <a:pt x="77" y="75"/>
                </a:cubicBezTo>
                <a:cubicBezTo>
                  <a:pt x="76" y="74"/>
                  <a:pt x="76" y="72"/>
                  <a:pt x="76" y="71"/>
                </a:cubicBezTo>
                <a:cubicBezTo>
                  <a:pt x="76" y="68"/>
                  <a:pt x="77" y="65"/>
                  <a:pt x="78" y="64"/>
                </a:cubicBezTo>
                <a:cubicBezTo>
                  <a:pt x="80" y="63"/>
                  <a:pt x="82" y="62"/>
                  <a:pt x="85" y="62"/>
                </a:cubicBezTo>
                <a:lnTo>
                  <a:pt x="85" y="80"/>
                </a:lnTo>
                <a:close/>
                <a:moveTo>
                  <a:pt x="97" y="111"/>
                </a:moveTo>
                <a:cubicBezTo>
                  <a:pt x="95" y="112"/>
                  <a:pt x="93" y="113"/>
                  <a:pt x="90" y="114"/>
                </a:cubicBezTo>
                <a:cubicBezTo>
                  <a:pt x="90" y="92"/>
                  <a:pt x="90" y="92"/>
                  <a:pt x="90" y="92"/>
                </a:cubicBezTo>
                <a:cubicBezTo>
                  <a:pt x="92" y="93"/>
                  <a:pt x="92" y="93"/>
                  <a:pt x="94" y="94"/>
                </a:cubicBezTo>
                <a:cubicBezTo>
                  <a:pt x="95" y="94"/>
                  <a:pt x="96" y="95"/>
                  <a:pt x="97" y="96"/>
                </a:cubicBezTo>
                <a:cubicBezTo>
                  <a:pt x="98" y="96"/>
                  <a:pt x="99" y="97"/>
                  <a:pt x="99" y="98"/>
                </a:cubicBezTo>
                <a:cubicBezTo>
                  <a:pt x="100" y="100"/>
                  <a:pt x="100" y="101"/>
                  <a:pt x="100" y="103"/>
                </a:cubicBezTo>
                <a:cubicBezTo>
                  <a:pt x="100" y="106"/>
                  <a:pt x="99" y="109"/>
                  <a:pt x="97" y="111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" name="Freeform 75"/>
          <p:cNvSpPr>
            <a:spLocks noEditPoints="1"/>
          </p:cNvSpPr>
          <p:nvPr/>
        </p:nvSpPr>
        <p:spPr bwMode="auto">
          <a:xfrm>
            <a:off x="7680726" y="3429221"/>
            <a:ext cx="608144" cy="776935"/>
          </a:xfrm>
          <a:custGeom>
            <a:avLst/>
            <a:gdLst>
              <a:gd name="T0" fmla="*/ 28 w 144"/>
              <a:gd name="T1" fmla="*/ 88 h 176"/>
              <a:gd name="T2" fmla="*/ 76 w 144"/>
              <a:gd name="T3" fmla="*/ 88 h 176"/>
              <a:gd name="T4" fmla="*/ 80 w 144"/>
              <a:gd name="T5" fmla="*/ 84 h 176"/>
              <a:gd name="T6" fmla="*/ 76 w 144"/>
              <a:gd name="T7" fmla="*/ 80 h 176"/>
              <a:gd name="T8" fmla="*/ 28 w 144"/>
              <a:gd name="T9" fmla="*/ 80 h 176"/>
              <a:gd name="T10" fmla="*/ 24 w 144"/>
              <a:gd name="T11" fmla="*/ 84 h 176"/>
              <a:gd name="T12" fmla="*/ 28 w 144"/>
              <a:gd name="T13" fmla="*/ 88 h 176"/>
              <a:gd name="T14" fmla="*/ 28 w 144"/>
              <a:gd name="T15" fmla="*/ 112 h 176"/>
              <a:gd name="T16" fmla="*/ 116 w 144"/>
              <a:gd name="T17" fmla="*/ 112 h 176"/>
              <a:gd name="T18" fmla="*/ 120 w 144"/>
              <a:gd name="T19" fmla="*/ 108 h 176"/>
              <a:gd name="T20" fmla="*/ 116 w 144"/>
              <a:gd name="T21" fmla="*/ 104 h 176"/>
              <a:gd name="T22" fmla="*/ 28 w 144"/>
              <a:gd name="T23" fmla="*/ 104 h 176"/>
              <a:gd name="T24" fmla="*/ 24 w 144"/>
              <a:gd name="T25" fmla="*/ 108 h 176"/>
              <a:gd name="T26" fmla="*/ 28 w 144"/>
              <a:gd name="T27" fmla="*/ 112 h 176"/>
              <a:gd name="T28" fmla="*/ 28 w 144"/>
              <a:gd name="T29" fmla="*/ 136 h 176"/>
              <a:gd name="T30" fmla="*/ 100 w 144"/>
              <a:gd name="T31" fmla="*/ 136 h 176"/>
              <a:gd name="T32" fmla="*/ 104 w 144"/>
              <a:gd name="T33" fmla="*/ 132 h 176"/>
              <a:gd name="T34" fmla="*/ 100 w 144"/>
              <a:gd name="T35" fmla="*/ 128 h 176"/>
              <a:gd name="T36" fmla="*/ 28 w 144"/>
              <a:gd name="T37" fmla="*/ 128 h 176"/>
              <a:gd name="T38" fmla="*/ 24 w 144"/>
              <a:gd name="T39" fmla="*/ 132 h 176"/>
              <a:gd name="T40" fmla="*/ 28 w 144"/>
              <a:gd name="T41" fmla="*/ 136 h 176"/>
              <a:gd name="T42" fmla="*/ 136 w 144"/>
              <a:gd name="T43" fmla="*/ 24 h 176"/>
              <a:gd name="T44" fmla="*/ 104 w 144"/>
              <a:gd name="T45" fmla="*/ 24 h 176"/>
              <a:gd name="T46" fmla="*/ 104 w 144"/>
              <a:gd name="T47" fmla="*/ 16 h 176"/>
              <a:gd name="T48" fmla="*/ 96 w 144"/>
              <a:gd name="T49" fmla="*/ 8 h 176"/>
              <a:gd name="T50" fmla="*/ 80 w 144"/>
              <a:gd name="T51" fmla="*/ 8 h 176"/>
              <a:gd name="T52" fmla="*/ 72 w 144"/>
              <a:gd name="T53" fmla="*/ 0 h 176"/>
              <a:gd name="T54" fmla="*/ 64 w 144"/>
              <a:gd name="T55" fmla="*/ 8 h 176"/>
              <a:gd name="T56" fmla="*/ 48 w 144"/>
              <a:gd name="T57" fmla="*/ 8 h 176"/>
              <a:gd name="T58" fmla="*/ 40 w 144"/>
              <a:gd name="T59" fmla="*/ 16 h 176"/>
              <a:gd name="T60" fmla="*/ 40 w 144"/>
              <a:gd name="T61" fmla="*/ 24 h 176"/>
              <a:gd name="T62" fmla="*/ 8 w 144"/>
              <a:gd name="T63" fmla="*/ 24 h 176"/>
              <a:gd name="T64" fmla="*/ 0 w 144"/>
              <a:gd name="T65" fmla="*/ 32 h 176"/>
              <a:gd name="T66" fmla="*/ 0 w 144"/>
              <a:gd name="T67" fmla="*/ 168 h 176"/>
              <a:gd name="T68" fmla="*/ 8 w 144"/>
              <a:gd name="T69" fmla="*/ 176 h 176"/>
              <a:gd name="T70" fmla="*/ 136 w 144"/>
              <a:gd name="T71" fmla="*/ 176 h 176"/>
              <a:gd name="T72" fmla="*/ 144 w 144"/>
              <a:gd name="T73" fmla="*/ 168 h 176"/>
              <a:gd name="T74" fmla="*/ 144 w 144"/>
              <a:gd name="T75" fmla="*/ 32 h 176"/>
              <a:gd name="T76" fmla="*/ 136 w 144"/>
              <a:gd name="T77" fmla="*/ 24 h 176"/>
              <a:gd name="T78" fmla="*/ 48 w 144"/>
              <a:gd name="T79" fmla="*/ 16 h 176"/>
              <a:gd name="T80" fmla="*/ 96 w 144"/>
              <a:gd name="T81" fmla="*/ 16 h 176"/>
              <a:gd name="T82" fmla="*/ 96 w 144"/>
              <a:gd name="T83" fmla="*/ 32 h 176"/>
              <a:gd name="T84" fmla="*/ 48 w 144"/>
              <a:gd name="T85" fmla="*/ 32 h 176"/>
              <a:gd name="T86" fmla="*/ 48 w 144"/>
              <a:gd name="T87" fmla="*/ 16 h 176"/>
              <a:gd name="T88" fmla="*/ 136 w 144"/>
              <a:gd name="T89" fmla="*/ 168 h 176"/>
              <a:gd name="T90" fmla="*/ 8 w 144"/>
              <a:gd name="T91" fmla="*/ 168 h 176"/>
              <a:gd name="T92" fmla="*/ 8 w 144"/>
              <a:gd name="T93" fmla="*/ 56 h 176"/>
              <a:gd name="T94" fmla="*/ 136 w 144"/>
              <a:gd name="T95" fmla="*/ 56 h 176"/>
              <a:gd name="T96" fmla="*/ 136 w 144"/>
              <a:gd name="T97" fmla="*/ 168 h 176"/>
              <a:gd name="T98" fmla="*/ 136 w 144"/>
              <a:gd name="T99" fmla="*/ 48 h 176"/>
              <a:gd name="T100" fmla="*/ 8 w 144"/>
              <a:gd name="T101" fmla="*/ 48 h 176"/>
              <a:gd name="T102" fmla="*/ 8 w 144"/>
              <a:gd name="T103" fmla="*/ 32 h 176"/>
              <a:gd name="T104" fmla="*/ 40 w 144"/>
              <a:gd name="T105" fmla="*/ 32 h 176"/>
              <a:gd name="T106" fmla="*/ 48 w 144"/>
              <a:gd name="T107" fmla="*/ 40 h 176"/>
              <a:gd name="T108" fmla="*/ 96 w 144"/>
              <a:gd name="T109" fmla="*/ 40 h 176"/>
              <a:gd name="T110" fmla="*/ 104 w 144"/>
              <a:gd name="T111" fmla="*/ 32 h 176"/>
              <a:gd name="T112" fmla="*/ 136 w 144"/>
              <a:gd name="T113" fmla="*/ 32 h 176"/>
              <a:gd name="T114" fmla="*/ 136 w 144"/>
              <a:gd name="T115" fmla="*/ 4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4" h="176">
                <a:moveTo>
                  <a:pt x="28" y="88"/>
                </a:moveTo>
                <a:cubicBezTo>
                  <a:pt x="76" y="88"/>
                  <a:pt x="76" y="88"/>
                  <a:pt x="76" y="88"/>
                </a:cubicBezTo>
                <a:cubicBezTo>
                  <a:pt x="78" y="88"/>
                  <a:pt x="80" y="86"/>
                  <a:pt x="80" y="84"/>
                </a:cubicBezTo>
                <a:cubicBezTo>
                  <a:pt x="80" y="82"/>
                  <a:pt x="78" y="80"/>
                  <a:pt x="76" y="80"/>
                </a:cubicBezTo>
                <a:cubicBezTo>
                  <a:pt x="28" y="80"/>
                  <a:pt x="28" y="80"/>
                  <a:pt x="28" y="80"/>
                </a:cubicBezTo>
                <a:cubicBezTo>
                  <a:pt x="26" y="80"/>
                  <a:pt x="24" y="82"/>
                  <a:pt x="24" y="84"/>
                </a:cubicBezTo>
                <a:cubicBezTo>
                  <a:pt x="24" y="86"/>
                  <a:pt x="26" y="88"/>
                  <a:pt x="28" y="88"/>
                </a:cubicBezTo>
                <a:moveTo>
                  <a:pt x="28" y="112"/>
                </a:moveTo>
                <a:cubicBezTo>
                  <a:pt x="116" y="112"/>
                  <a:pt x="116" y="112"/>
                  <a:pt x="116" y="112"/>
                </a:cubicBezTo>
                <a:cubicBezTo>
                  <a:pt x="118" y="112"/>
                  <a:pt x="120" y="110"/>
                  <a:pt x="120" y="108"/>
                </a:cubicBezTo>
                <a:cubicBezTo>
                  <a:pt x="120" y="106"/>
                  <a:pt x="118" y="104"/>
                  <a:pt x="116" y="104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6" y="104"/>
                  <a:pt x="24" y="106"/>
                  <a:pt x="24" y="108"/>
                </a:cubicBezTo>
                <a:cubicBezTo>
                  <a:pt x="24" y="110"/>
                  <a:pt x="26" y="112"/>
                  <a:pt x="28" y="112"/>
                </a:cubicBezTo>
                <a:moveTo>
                  <a:pt x="28" y="136"/>
                </a:moveTo>
                <a:cubicBezTo>
                  <a:pt x="100" y="136"/>
                  <a:pt x="100" y="136"/>
                  <a:pt x="100" y="136"/>
                </a:cubicBezTo>
                <a:cubicBezTo>
                  <a:pt x="102" y="136"/>
                  <a:pt x="104" y="134"/>
                  <a:pt x="104" y="132"/>
                </a:cubicBezTo>
                <a:cubicBezTo>
                  <a:pt x="104" y="130"/>
                  <a:pt x="102" y="128"/>
                  <a:pt x="100" y="128"/>
                </a:cubicBezTo>
                <a:cubicBezTo>
                  <a:pt x="28" y="128"/>
                  <a:pt x="28" y="128"/>
                  <a:pt x="28" y="128"/>
                </a:cubicBezTo>
                <a:cubicBezTo>
                  <a:pt x="26" y="128"/>
                  <a:pt x="24" y="130"/>
                  <a:pt x="24" y="132"/>
                </a:cubicBezTo>
                <a:cubicBezTo>
                  <a:pt x="24" y="134"/>
                  <a:pt x="26" y="136"/>
                  <a:pt x="28" y="136"/>
                </a:cubicBezTo>
                <a:moveTo>
                  <a:pt x="136" y="24"/>
                </a:moveTo>
                <a:cubicBezTo>
                  <a:pt x="104" y="24"/>
                  <a:pt x="104" y="24"/>
                  <a:pt x="104" y="24"/>
                </a:cubicBezTo>
                <a:cubicBezTo>
                  <a:pt x="104" y="16"/>
                  <a:pt x="104" y="16"/>
                  <a:pt x="104" y="16"/>
                </a:cubicBezTo>
                <a:cubicBezTo>
                  <a:pt x="104" y="12"/>
                  <a:pt x="100" y="8"/>
                  <a:pt x="96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80" y="4"/>
                  <a:pt x="76" y="0"/>
                  <a:pt x="72" y="0"/>
                </a:cubicBezTo>
                <a:cubicBezTo>
                  <a:pt x="68" y="0"/>
                  <a:pt x="64" y="4"/>
                  <a:pt x="64" y="8"/>
                </a:cubicBezTo>
                <a:cubicBezTo>
                  <a:pt x="48" y="8"/>
                  <a:pt x="48" y="8"/>
                  <a:pt x="48" y="8"/>
                </a:cubicBezTo>
                <a:cubicBezTo>
                  <a:pt x="44" y="8"/>
                  <a:pt x="40" y="12"/>
                  <a:pt x="40" y="16"/>
                </a:cubicBezTo>
                <a:cubicBezTo>
                  <a:pt x="40" y="24"/>
                  <a:pt x="40" y="24"/>
                  <a:pt x="40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4" y="24"/>
                  <a:pt x="0" y="28"/>
                  <a:pt x="0" y="32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72"/>
                  <a:pt x="4" y="176"/>
                  <a:pt x="8" y="176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40" y="176"/>
                  <a:pt x="144" y="172"/>
                  <a:pt x="144" y="168"/>
                </a:cubicBezTo>
                <a:cubicBezTo>
                  <a:pt x="144" y="32"/>
                  <a:pt x="144" y="32"/>
                  <a:pt x="144" y="32"/>
                </a:cubicBezTo>
                <a:cubicBezTo>
                  <a:pt x="144" y="28"/>
                  <a:pt x="140" y="24"/>
                  <a:pt x="136" y="24"/>
                </a:cubicBezTo>
                <a:moveTo>
                  <a:pt x="48" y="16"/>
                </a:moveTo>
                <a:cubicBezTo>
                  <a:pt x="96" y="16"/>
                  <a:pt x="96" y="16"/>
                  <a:pt x="96" y="16"/>
                </a:cubicBezTo>
                <a:cubicBezTo>
                  <a:pt x="96" y="32"/>
                  <a:pt x="96" y="32"/>
                  <a:pt x="96" y="32"/>
                </a:cubicBezTo>
                <a:cubicBezTo>
                  <a:pt x="48" y="32"/>
                  <a:pt x="48" y="32"/>
                  <a:pt x="48" y="32"/>
                </a:cubicBezTo>
                <a:lnTo>
                  <a:pt x="48" y="16"/>
                </a:lnTo>
                <a:close/>
                <a:moveTo>
                  <a:pt x="136" y="168"/>
                </a:moveTo>
                <a:cubicBezTo>
                  <a:pt x="8" y="168"/>
                  <a:pt x="8" y="168"/>
                  <a:pt x="8" y="168"/>
                </a:cubicBezTo>
                <a:cubicBezTo>
                  <a:pt x="8" y="56"/>
                  <a:pt x="8" y="56"/>
                  <a:pt x="8" y="56"/>
                </a:cubicBezTo>
                <a:cubicBezTo>
                  <a:pt x="136" y="56"/>
                  <a:pt x="136" y="56"/>
                  <a:pt x="136" y="56"/>
                </a:cubicBezTo>
                <a:lnTo>
                  <a:pt x="136" y="168"/>
                </a:lnTo>
                <a:close/>
                <a:moveTo>
                  <a:pt x="136" y="48"/>
                </a:moveTo>
                <a:cubicBezTo>
                  <a:pt x="8" y="48"/>
                  <a:pt x="8" y="48"/>
                  <a:pt x="8" y="48"/>
                </a:cubicBezTo>
                <a:cubicBezTo>
                  <a:pt x="8" y="32"/>
                  <a:pt x="8" y="32"/>
                  <a:pt x="8" y="32"/>
                </a:cubicBezTo>
                <a:cubicBezTo>
                  <a:pt x="40" y="32"/>
                  <a:pt x="40" y="32"/>
                  <a:pt x="40" y="32"/>
                </a:cubicBezTo>
                <a:cubicBezTo>
                  <a:pt x="40" y="36"/>
                  <a:pt x="44" y="40"/>
                  <a:pt x="48" y="40"/>
                </a:cubicBezTo>
                <a:cubicBezTo>
                  <a:pt x="96" y="40"/>
                  <a:pt x="96" y="40"/>
                  <a:pt x="96" y="40"/>
                </a:cubicBezTo>
                <a:cubicBezTo>
                  <a:pt x="100" y="40"/>
                  <a:pt x="104" y="36"/>
                  <a:pt x="104" y="32"/>
                </a:cubicBezTo>
                <a:cubicBezTo>
                  <a:pt x="136" y="32"/>
                  <a:pt x="136" y="32"/>
                  <a:pt x="136" y="32"/>
                </a:cubicBezTo>
                <a:lnTo>
                  <a:pt x="136" y="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697" r="29091"/>
          <a:stretch/>
        </p:blipFill>
        <p:spPr>
          <a:xfrm>
            <a:off x="0" y="0"/>
            <a:ext cx="350901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59341"/>
            <a:ext cx="3509010" cy="1024908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40" y="156797"/>
            <a:ext cx="3154129" cy="10274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75732" t="12911" b="35969"/>
          <a:stretch/>
        </p:blipFill>
        <p:spPr>
          <a:xfrm>
            <a:off x="3989496" y="1494569"/>
            <a:ext cx="1989042" cy="2061505"/>
          </a:xfrm>
          <a:prstGeom prst="roundRect">
            <a:avLst>
              <a:gd name="adj" fmla="val 3682"/>
            </a:avLst>
          </a:prstGeom>
          <a:ln w="28575"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8339" t="15865" r="8366" b="15496"/>
          <a:stretch/>
        </p:blipFill>
        <p:spPr>
          <a:xfrm>
            <a:off x="6514270" y="1494569"/>
            <a:ext cx="1468122" cy="2071683"/>
          </a:xfrm>
          <a:prstGeom prst="roundRect">
            <a:avLst>
              <a:gd name="adj" fmla="val 5508"/>
            </a:avLst>
          </a:prstGeom>
          <a:ln w="25400">
            <a:solidFill>
              <a:srgbClr val="00206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3861262" y="3585402"/>
            <a:ext cx="2172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Digester Solids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98270" y="3613382"/>
            <a:ext cx="2087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Finish Composting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126389" y="2305708"/>
            <a:ext cx="235187" cy="439225"/>
          </a:xfrm>
          <a:prstGeom prst="rightArrow">
            <a:avLst>
              <a:gd name="adj1" fmla="val 50000"/>
              <a:gd name="adj2" fmla="val 68969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42080" y="3638564"/>
            <a:ext cx="208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Bagging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8099425" y="2296571"/>
            <a:ext cx="235187" cy="439225"/>
          </a:xfrm>
          <a:prstGeom prst="rightArrow">
            <a:avLst>
              <a:gd name="adj1" fmla="val 50000"/>
              <a:gd name="adj2" fmla="val 68969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4" b="25454"/>
          <a:stretch/>
        </p:blipFill>
        <p:spPr>
          <a:xfrm>
            <a:off x="4261316" y="4863995"/>
            <a:ext cx="3246533" cy="1670679"/>
          </a:xfrm>
          <a:prstGeom prst="roundRect">
            <a:avLst>
              <a:gd name="adj" fmla="val 4800"/>
            </a:avLst>
          </a:prstGeom>
          <a:noFill/>
          <a:ln w="25400">
            <a:solidFill>
              <a:srgbClr val="002060"/>
            </a:solidFill>
          </a:ln>
        </p:spPr>
      </p:pic>
      <p:sp>
        <p:nvSpPr>
          <p:cNvPr id="30" name="Rectangle 29"/>
          <p:cNvSpPr/>
          <p:nvPr/>
        </p:nvSpPr>
        <p:spPr>
          <a:xfrm>
            <a:off x="7680726" y="4818089"/>
            <a:ext cx="4193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entury Gothic" panose="020B0502020202020204" pitchFamily="34" charset="0"/>
              </a:rPr>
              <a:t>Data Driven Results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4789" y="1479903"/>
            <a:ext cx="3366759" cy="2090833"/>
          </a:xfrm>
          <a:prstGeom prst="roundRect">
            <a:avLst>
              <a:gd name="adj" fmla="val 3641"/>
            </a:avLst>
          </a:prstGeom>
          <a:ln w="25400">
            <a:solidFill>
              <a:srgbClr val="002060"/>
            </a:solidFill>
          </a:ln>
        </p:spPr>
      </p:pic>
      <p:pic>
        <p:nvPicPr>
          <p:cNvPr id="1026" name="Picture 2" descr="Southern Connecticut State University - FIRE">
            <a:extLst>
              <a:ext uri="{FF2B5EF4-FFF2-40B4-BE49-F238E27FC236}">
                <a16:creationId xmlns:a16="http://schemas.microsoft.com/office/drawing/2014/main" id="{2E9C1B35-54BD-21EA-F242-965E6CE7C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2" b="24245"/>
          <a:stretch/>
        </p:blipFill>
        <p:spPr bwMode="auto">
          <a:xfrm>
            <a:off x="7680726" y="5190754"/>
            <a:ext cx="2615050" cy="135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94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3" grpId="0" animBg="1"/>
      <p:bldP spid="26" grpId="0"/>
      <p:bldP spid="28" grpId="0" animBg="1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10524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038" y="187262"/>
            <a:ext cx="10246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B0604020202020204"/>
                <a:ea typeface="+mn-ea"/>
                <a:cs typeface="+mn-cs"/>
              </a:rPr>
              <a:t>Our Facility – Siting Impacts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r="72852" b="17626"/>
          <a:stretch/>
        </p:blipFill>
        <p:spPr>
          <a:xfrm>
            <a:off x="11356676" y="-38711"/>
            <a:ext cx="745599" cy="933859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9" r="6863"/>
          <a:stretch/>
        </p:blipFill>
        <p:spPr>
          <a:xfrm>
            <a:off x="1" y="1049274"/>
            <a:ext cx="8010144" cy="58087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91628" y="3166139"/>
            <a:ext cx="305926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+/- 3 acres - compact</a:t>
            </a:r>
          </a:p>
        </p:txBody>
      </p:sp>
      <p:sp>
        <p:nvSpPr>
          <p:cNvPr id="9" name="Rectangle 8"/>
          <p:cNvSpPr/>
          <p:nvPr/>
        </p:nvSpPr>
        <p:spPr>
          <a:xfrm>
            <a:off x="8191629" y="4373241"/>
            <a:ext cx="369951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Vertical tanks and steel building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91629" y="5207624"/>
            <a:ext cx="369951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Quiet - inaudible from 100 ft.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91629" y="5783469"/>
            <a:ext cx="369951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No odors – reverse air capture system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91629" y="1458015"/>
            <a:ext cx="305926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DEEP Permitted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71439" y="1873069"/>
            <a:ext cx="3620560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Solid Waste, Air, Wastewater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Local Permits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91628" y="3741984"/>
            <a:ext cx="391064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Minimal truck traffic – 5-7/day</a:t>
            </a:r>
          </a:p>
        </p:txBody>
      </p:sp>
    </p:spTree>
    <p:extLst>
      <p:ext uri="{BB962C8B-B14F-4D97-AF65-F5344CB8AC3E}">
        <p14:creationId xmlns:p14="http://schemas.microsoft.com/office/powerpoint/2010/main" val="28576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151909" y="386499"/>
            <a:ext cx="580057" cy="58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1057" y="121644"/>
            <a:ext cx="12193057" cy="99643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163567" y="303925"/>
            <a:ext cx="10059219" cy="546436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US" sz="3600" b="1" kern="0" noProof="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EfW </a:t>
            </a:r>
            <a:r>
              <a:rPr lang="en-US" sz="3600" b="1" kern="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Facility</a:t>
            </a:r>
            <a:r>
              <a:rPr lang="en-US" sz="3600" b="1" kern="0" noProof="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Woes Drive Food Diversion Needs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27EA23-8F50-43C2-B830-E74772D32826}"/>
              </a:ext>
            </a:extLst>
          </p:cNvPr>
          <p:cNvSpPr txBox="1"/>
          <p:nvPr/>
        </p:nvSpPr>
        <p:spPr>
          <a:xfrm>
            <a:off x="213188" y="1278127"/>
            <a:ext cx="3287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Connecticut is the most dependent state in the Northeast on Energy from Waste facilities.  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F31C7215-A8CB-4E16-AF57-90AA035F43C0}"/>
              </a:ext>
            </a:extLst>
          </p:cNvPr>
          <p:cNvCxnSpPr>
            <a:cxnSpLocks/>
          </p:cNvCxnSpPr>
          <p:nvPr/>
        </p:nvCxnSpPr>
        <p:spPr>
          <a:xfrm>
            <a:off x="383851" y="3590449"/>
            <a:ext cx="1134811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4">
            <a:extLst>
              <a:ext uri="{FF2B5EF4-FFF2-40B4-BE49-F238E27FC236}">
                <a16:creationId xmlns:a16="http://schemas.microsoft.com/office/drawing/2014/main" id="{F55AA9E5-A636-C5A9-6242-63CDCCA7474B}"/>
              </a:ext>
            </a:extLst>
          </p:cNvPr>
          <p:cNvSpPr/>
          <p:nvPr/>
        </p:nvSpPr>
        <p:spPr>
          <a:xfrm>
            <a:off x="3655670" y="1470129"/>
            <a:ext cx="2255391" cy="1593917"/>
          </a:xfrm>
          <a:custGeom>
            <a:avLst/>
            <a:gdLst>
              <a:gd name="connsiteX0" fmla="*/ 405442 w 3243532"/>
              <a:gd name="connsiteY0" fmla="*/ 0 h 1785668"/>
              <a:gd name="connsiteX1" fmla="*/ 1500997 w 3243532"/>
              <a:gd name="connsiteY1" fmla="*/ 43132 h 1785668"/>
              <a:gd name="connsiteX2" fmla="*/ 1630393 w 3243532"/>
              <a:gd name="connsiteY2" fmla="*/ 112143 h 1785668"/>
              <a:gd name="connsiteX3" fmla="*/ 1682151 w 3243532"/>
              <a:gd name="connsiteY3" fmla="*/ 51758 h 1785668"/>
              <a:gd name="connsiteX4" fmla="*/ 3243532 w 3243532"/>
              <a:gd name="connsiteY4" fmla="*/ 77638 h 1785668"/>
              <a:gd name="connsiteX5" fmla="*/ 3234906 w 3243532"/>
              <a:gd name="connsiteY5" fmla="*/ 1069675 h 1785668"/>
              <a:gd name="connsiteX6" fmla="*/ 3174521 w 3243532"/>
              <a:gd name="connsiteY6" fmla="*/ 1112807 h 1785668"/>
              <a:gd name="connsiteX7" fmla="*/ 3183147 w 3243532"/>
              <a:gd name="connsiteY7" fmla="*/ 1173192 h 1785668"/>
              <a:gd name="connsiteX8" fmla="*/ 3157268 w 3243532"/>
              <a:gd name="connsiteY8" fmla="*/ 1259456 h 1785668"/>
              <a:gd name="connsiteX9" fmla="*/ 3071004 w 3243532"/>
              <a:gd name="connsiteY9" fmla="*/ 1250830 h 1785668"/>
              <a:gd name="connsiteX10" fmla="*/ 3027872 w 3243532"/>
              <a:gd name="connsiteY10" fmla="*/ 1224951 h 1785668"/>
              <a:gd name="connsiteX11" fmla="*/ 2631057 w 3243532"/>
              <a:gd name="connsiteY11" fmla="*/ 1293962 h 1785668"/>
              <a:gd name="connsiteX12" fmla="*/ 2587925 w 3243532"/>
              <a:gd name="connsiteY12" fmla="*/ 1242204 h 1785668"/>
              <a:gd name="connsiteX13" fmla="*/ 2346385 w 3243532"/>
              <a:gd name="connsiteY13" fmla="*/ 1328468 h 1785668"/>
              <a:gd name="connsiteX14" fmla="*/ 2268747 w 3243532"/>
              <a:gd name="connsiteY14" fmla="*/ 1371600 h 1785668"/>
              <a:gd name="connsiteX15" fmla="*/ 2173857 w 3243532"/>
              <a:gd name="connsiteY15" fmla="*/ 1337094 h 1785668"/>
              <a:gd name="connsiteX16" fmla="*/ 1966823 w 3243532"/>
              <a:gd name="connsiteY16" fmla="*/ 1362973 h 1785668"/>
              <a:gd name="connsiteX17" fmla="*/ 1915064 w 3243532"/>
              <a:gd name="connsiteY17" fmla="*/ 1328468 h 1785668"/>
              <a:gd name="connsiteX18" fmla="*/ 1768415 w 3243532"/>
              <a:gd name="connsiteY18" fmla="*/ 1345721 h 1785668"/>
              <a:gd name="connsiteX19" fmla="*/ 1742536 w 3243532"/>
              <a:gd name="connsiteY19" fmla="*/ 1388853 h 1785668"/>
              <a:gd name="connsiteX20" fmla="*/ 1656272 w 3243532"/>
              <a:gd name="connsiteY20" fmla="*/ 1380226 h 1785668"/>
              <a:gd name="connsiteX21" fmla="*/ 1621766 w 3243532"/>
              <a:gd name="connsiteY21" fmla="*/ 1345721 h 1785668"/>
              <a:gd name="connsiteX22" fmla="*/ 1414732 w 3243532"/>
              <a:gd name="connsiteY22" fmla="*/ 1380226 h 1785668"/>
              <a:gd name="connsiteX23" fmla="*/ 1371600 w 3243532"/>
              <a:gd name="connsiteY23" fmla="*/ 1337094 h 1785668"/>
              <a:gd name="connsiteX24" fmla="*/ 1190446 w 3243532"/>
              <a:gd name="connsiteY24" fmla="*/ 1414732 h 1785668"/>
              <a:gd name="connsiteX25" fmla="*/ 1104181 w 3243532"/>
              <a:gd name="connsiteY25" fmla="*/ 1431985 h 1785668"/>
              <a:gd name="connsiteX26" fmla="*/ 1035170 w 3243532"/>
              <a:gd name="connsiteY26" fmla="*/ 1518249 h 1785668"/>
              <a:gd name="connsiteX27" fmla="*/ 897147 w 3243532"/>
              <a:gd name="connsiteY27" fmla="*/ 1526875 h 1785668"/>
              <a:gd name="connsiteX28" fmla="*/ 810883 w 3243532"/>
              <a:gd name="connsiteY28" fmla="*/ 1578634 h 1785668"/>
              <a:gd name="connsiteX29" fmla="*/ 681487 w 3243532"/>
              <a:gd name="connsiteY29" fmla="*/ 1604513 h 1785668"/>
              <a:gd name="connsiteX30" fmla="*/ 569344 w 3243532"/>
              <a:gd name="connsiteY30" fmla="*/ 1630392 h 1785668"/>
              <a:gd name="connsiteX31" fmla="*/ 543464 w 3243532"/>
              <a:gd name="connsiteY31" fmla="*/ 1664898 h 1785668"/>
              <a:gd name="connsiteX32" fmla="*/ 284672 w 3243532"/>
              <a:gd name="connsiteY32" fmla="*/ 1751162 h 1785668"/>
              <a:gd name="connsiteX33" fmla="*/ 172529 w 3243532"/>
              <a:gd name="connsiteY33" fmla="*/ 1768415 h 1785668"/>
              <a:gd name="connsiteX34" fmla="*/ 138023 w 3243532"/>
              <a:gd name="connsiteY34" fmla="*/ 1785668 h 1785668"/>
              <a:gd name="connsiteX35" fmla="*/ 0 w 3243532"/>
              <a:gd name="connsiteY35" fmla="*/ 1621766 h 1785668"/>
              <a:gd name="connsiteX36" fmla="*/ 396815 w 3243532"/>
              <a:gd name="connsiteY36" fmla="*/ 1414732 h 1785668"/>
              <a:gd name="connsiteX37" fmla="*/ 388189 w 3243532"/>
              <a:gd name="connsiteY37" fmla="*/ 1380226 h 1785668"/>
              <a:gd name="connsiteX38" fmla="*/ 301925 w 3243532"/>
              <a:gd name="connsiteY38" fmla="*/ 1319841 h 1785668"/>
              <a:gd name="connsiteX39" fmla="*/ 405442 w 3243532"/>
              <a:gd name="connsiteY39" fmla="*/ 0 h 178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243532" h="1785668">
                <a:moveTo>
                  <a:pt x="405442" y="0"/>
                </a:moveTo>
                <a:lnTo>
                  <a:pt x="1500997" y="43132"/>
                </a:lnTo>
                <a:lnTo>
                  <a:pt x="1630393" y="112143"/>
                </a:lnTo>
                <a:lnTo>
                  <a:pt x="1682151" y="51758"/>
                </a:lnTo>
                <a:lnTo>
                  <a:pt x="3243532" y="77638"/>
                </a:lnTo>
                <a:cubicBezTo>
                  <a:pt x="3240657" y="408317"/>
                  <a:pt x="3237781" y="738996"/>
                  <a:pt x="3234906" y="1069675"/>
                </a:cubicBezTo>
                <a:lnTo>
                  <a:pt x="3174521" y="1112807"/>
                </a:lnTo>
                <a:lnTo>
                  <a:pt x="3183147" y="1173192"/>
                </a:lnTo>
                <a:lnTo>
                  <a:pt x="3157268" y="1259456"/>
                </a:lnTo>
                <a:lnTo>
                  <a:pt x="3071004" y="1250830"/>
                </a:lnTo>
                <a:lnTo>
                  <a:pt x="3027872" y="1224951"/>
                </a:lnTo>
                <a:lnTo>
                  <a:pt x="2631057" y="1293962"/>
                </a:lnTo>
                <a:lnTo>
                  <a:pt x="2587925" y="1242204"/>
                </a:lnTo>
                <a:lnTo>
                  <a:pt x="2346385" y="1328468"/>
                </a:lnTo>
                <a:lnTo>
                  <a:pt x="2268747" y="1371600"/>
                </a:lnTo>
                <a:lnTo>
                  <a:pt x="2173857" y="1337094"/>
                </a:lnTo>
                <a:lnTo>
                  <a:pt x="1966823" y="1362973"/>
                </a:lnTo>
                <a:lnTo>
                  <a:pt x="1915064" y="1328468"/>
                </a:lnTo>
                <a:lnTo>
                  <a:pt x="1768415" y="1345721"/>
                </a:lnTo>
                <a:lnTo>
                  <a:pt x="1742536" y="1388853"/>
                </a:lnTo>
                <a:lnTo>
                  <a:pt x="1656272" y="1380226"/>
                </a:lnTo>
                <a:lnTo>
                  <a:pt x="1621766" y="1345721"/>
                </a:lnTo>
                <a:lnTo>
                  <a:pt x="1414732" y="1380226"/>
                </a:lnTo>
                <a:lnTo>
                  <a:pt x="1371600" y="1337094"/>
                </a:lnTo>
                <a:lnTo>
                  <a:pt x="1190446" y="1414732"/>
                </a:lnTo>
                <a:lnTo>
                  <a:pt x="1104181" y="1431985"/>
                </a:lnTo>
                <a:lnTo>
                  <a:pt x="1035170" y="1518249"/>
                </a:lnTo>
                <a:lnTo>
                  <a:pt x="897147" y="1526875"/>
                </a:lnTo>
                <a:lnTo>
                  <a:pt x="810883" y="1578634"/>
                </a:lnTo>
                <a:lnTo>
                  <a:pt x="681487" y="1604513"/>
                </a:lnTo>
                <a:lnTo>
                  <a:pt x="569344" y="1630392"/>
                </a:lnTo>
                <a:lnTo>
                  <a:pt x="543464" y="1664898"/>
                </a:lnTo>
                <a:lnTo>
                  <a:pt x="284672" y="1751162"/>
                </a:lnTo>
                <a:lnTo>
                  <a:pt x="172529" y="1768415"/>
                </a:lnTo>
                <a:lnTo>
                  <a:pt x="138023" y="1785668"/>
                </a:lnTo>
                <a:lnTo>
                  <a:pt x="0" y="1621766"/>
                </a:lnTo>
                <a:lnTo>
                  <a:pt x="396815" y="1414732"/>
                </a:lnTo>
                <a:lnTo>
                  <a:pt x="388189" y="1380226"/>
                </a:lnTo>
                <a:lnTo>
                  <a:pt x="301925" y="1319841"/>
                </a:lnTo>
                <a:lnTo>
                  <a:pt x="405442" y="0"/>
                </a:lnTo>
                <a:close/>
              </a:path>
            </a:pathLst>
          </a:cu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F7DCEE7A-6C9B-ADB3-3E36-83ADA0DB3F5C}"/>
              </a:ext>
            </a:extLst>
          </p:cNvPr>
          <p:cNvSpPr/>
          <p:nvPr/>
        </p:nvSpPr>
        <p:spPr>
          <a:xfrm>
            <a:off x="6421275" y="1440108"/>
            <a:ext cx="2567149" cy="1756694"/>
          </a:xfrm>
          <a:custGeom>
            <a:avLst/>
            <a:gdLst>
              <a:gd name="connsiteX0" fmla="*/ 336430 w 5063706"/>
              <a:gd name="connsiteY0" fmla="*/ 146649 h 2389517"/>
              <a:gd name="connsiteX1" fmla="*/ 2915728 w 5063706"/>
              <a:gd name="connsiteY1" fmla="*/ 267419 h 2389517"/>
              <a:gd name="connsiteX2" fmla="*/ 3295291 w 5063706"/>
              <a:gd name="connsiteY2" fmla="*/ 232913 h 2389517"/>
              <a:gd name="connsiteX3" fmla="*/ 3372928 w 5063706"/>
              <a:gd name="connsiteY3" fmla="*/ 86264 h 2389517"/>
              <a:gd name="connsiteX4" fmla="*/ 3476445 w 5063706"/>
              <a:gd name="connsiteY4" fmla="*/ 86264 h 2389517"/>
              <a:gd name="connsiteX5" fmla="*/ 3692106 w 5063706"/>
              <a:gd name="connsiteY5" fmla="*/ 0 h 2389517"/>
              <a:gd name="connsiteX6" fmla="*/ 3795623 w 5063706"/>
              <a:gd name="connsiteY6" fmla="*/ 8626 h 2389517"/>
              <a:gd name="connsiteX7" fmla="*/ 3856008 w 5063706"/>
              <a:gd name="connsiteY7" fmla="*/ 51758 h 2389517"/>
              <a:gd name="connsiteX8" fmla="*/ 3864634 w 5063706"/>
              <a:gd name="connsiteY8" fmla="*/ 112143 h 2389517"/>
              <a:gd name="connsiteX9" fmla="*/ 3856008 w 5063706"/>
              <a:gd name="connsiteY9" fmla="*/ 146649 h 2389517"/>
              <a:gd name="connsiteX10" fmla="*/ 3968151 w 5063706"/>
              <a:gd name="connsiteY10" fmla="*/ 388189 h 2389517"/>
              <a:gd name="connsiteX11" fmla="*/ 4123426 w 5063706"/>
              <a:gd name="connsiteY11" fmla="*/ 336430 h 2389517"/>
              <a:gd name="connsiteX12" fmla="*/ 4149306 w 5063706"/>
              <a:gd name="connsiteY12" fmla="*/ 388189 h 2389517"/>
              <a:gd name="connsiteX13" fmla="*/ 4149306 w 5063706"/>
              <a:gd name="connsiteY13" fmla="*/ 457200 h 2389517"/>
              <a:gd name="connsiteX14" fmla="*/ 4114800 w 5063706"/>
              <a:gd name="connsiteY14" fmla="*/ 517585 h 2389517"/>
              <a:gd name="connsiteX15" fmla="*/ 3847381 w 5063706"/>
              <a:gd name="connsiteY15" fmla="*/ 612475 h 2389517"/>
              <a:gd name="connsiteX16" fmla="*/ 3847381 w 5063706"/>
              <a:gd name="connsiteY16" fmla="*/ 646981 h 2389517"/>
              <a:gd name="connsiteX17" fmla="*/ 3804249 w 5063706"/>
              <a:gd name="connsiteY17" fmla="*/ 715992 h 2389517"/>
              <a:gd name="connsiteX18" fmla="*/ 3726611 w 5063706"/>
              <a:gd name="connsiteY18" fmla="*/ 750498 h 2389517"/>
              <a:gd name="connsiteX19" fmla="*/ 3657600 w 5063706"/>
              <a:gd name="connsiteY19" fmla="*/ 776377 h 2389517"/>
              <a:gd name="connsiteX20" fmla="*/ 3648974 w 5063706"/>
              <a:gd name="connsiteY20" fmla="*/ 819509 h 2389517"/>
              <a:gd name="connsiteX21" fmla="*/ 3657600 w 5063706"/>
              <a:gd name="connsiteY21" fmla="*/ 888521 h 2389517"/>
              <a:gd name="connsiteX22" fmla="*/ 3623094 w 5063706"/>
              <a:gd name="connsiteY22" fmla="*/ 931653 h 2389517"/>
              <a:gd name="connsiteX23" fmla="*/ 3614468 w 5063706"/>
              <a:gd name="connsiteY23" fmla="*/ 983411 h 2389517"/>
              <a:gd name="connsiteX24" fmla="*/ 3674853 w 5063706"/>
              <a:gd name="connsiteY24" fmla="*/ 1026543 h 2389517"/>
              <a:gd name="connsiteX25" fmla="*/ 3726611 w 5063706"/>
              <a:gd name="connsiteY25" fmla="*/ 974785 h 2389517"/>
              <a:gd name="connsiteX26" fmla="*/ 3985404 w 5063706"/>
              <a:gd name="connsiteY26" fmla="*/ 1147313 h 2389517"/>
              <a:gd name="connsiteX27" fmla="*/ 4132053 w 5063706"/>
              <a:gd name="connsiteY27" fmla="*/ 1475117 h 2389517"/>
              <a:gd name="connsiteX28" fmla="*/ 4140679 w 5063706"/>
              <a:gd name="connsiteY28" fmla="*/ 1535502 h 2389517"/>
              <a:gd name="connsiteX29" fmla="*/ 4175185 w 5063706"/>
              <a:gd name="connsiteY29" fmla="*/ 1561381 h 2389517"/>
              <a:gd name="connsiteX30" fmla="*/ 4244196 w 5063706"/>
              <a:gd name="connsiteY30" fmla="*/ 1820174 h 2389517"/>
              <a:gd name="connsiteX31" fmla="*/ 4537494 w 5063706"/>
              <a:gd name="connsiteY31" fmla="*/ 1923691 h 2389517"/>
              <a:gd name="connsiteX32" fmla="*/ 4822166 w 5063706"/>
              <a:gd name="connsiteY32" fmla="*/ 1846053 h 2389517"/>
              <a:gd name="connsiteX33" fmla="*/ 4891177 w 5063706"/>
              <a:gd name="connsiteY33" fmla="*/ 1794294 h 2389517"/>
              <a:gd name="connsiteX34" fmla="*/ 4942936 w 5063706"/>
              <a:gd name="connsiteY34" fmla="*/ 1733909 h 2389517"/>
              <a:gd name="connsiteX35" fmla="*/ 4865298 w 5063706"/>
              <a:gd name="connsiteY35" fmla="*/ 1673524 h 2389517"/>
              <a:gd name="connsiteX36" fmla="*/ 4848045 w 5063706"/>
              <a:gd name="connsiteY36" fmla="*/ 1716657 h 2389517"/>
              <a:gd name="connsiteX37" fmla="*/ 4813540 w 5063706"/>
              <a:gd name="connsiteY37" fmla="*/ 1716657 h 2389517"/>
              <a:gd name="connsiteX38" fmla="*/ 4779034 w 5063706"/>
              <a:gd name="connsiteY38" fmla="*/ 1500996 h 2389517"/>
              <a:gd name="connsiteX39" fmla="*/ 4744528 w 5063706"/>
              <a:gd name="connsiteY39" fmla="*/ 1457864 h 2389517"/>
              <a:gd name="connsiteX40" fmla="*/ 4692770 w 5063706"/>
              <a:gd name="connsiteY40" fmla="*/ 1483743 h 2389517"/>
              <a:gd name="connsiteX41" fmla="*/ 4632385 w 5063706"/>
              <a:gd name="connsiteY41" fmla="*/ 1483743 h 2389517"/>
              <a:gd name="connsiteX42" fmla="*/ 4580626 w 5063706"/>
              <a:gd name="connsiteY42" fmla="*/ 1362974 h 2389517"/>
              <a:gd name="connsiteX43" fmla="*/ 4692770 w 5063706"/>
              <a:gd name="connsiteY43" fmla="*/ 1362974 h 2389517"/>
              <a:gd name="connsiteX44" fmla="*/ 4796287 w 5063706"/>
              <a:gd name="connsiteY44" fmla="*/ 1397479 h 2389517"/>
              <a:gd name="connsiteX45" fmla="*/ 4899804 w 5063706"/>
              <a:gd name="connsiteY45" fmla="*/ 1457864 h 2389517"/>
              <a:gd name="connsiteX46" fmla="*/ 5046453 w 5063706"/>
              <a:gd name="connsiteY46" fmla="*/ 1733909 h 2389517"/>
              <a:gd name="connsiteX47" fmla="*/ 5055079 w 5063706"/>
              <a:gd name="connsiteY47" fmla="*/ 1846053 h 2389517"/>
              <a:gd name="connsiteX48" fmla="*/ 5063706 w 5063706"/>
              <a:gd name="connsiteY48" fmla="*/ 1906438 h 2389517"/>
              <a:gd name="connsiteX49" fmla="*/ 5037826 w 5063706"/>
              <a:gd name="connsiteY49" fmla="*/ 2009955 h 2389517"/>
              <a:gd name="connsiteX50" fmla="*/ 5055079 w 5063706"/>
              <a:gd name="connsiteY50" fmla="*/ 2087592 h 2389517"/>
              <a:gd name="connsiteX51" fmla="*/ 4744528 w 5063706"/>
              <a:gd name="connsiteY51" fmla="*/ 2130724 h 2389517"/>
              <a:gd name="connsiteX52" fmla="*/ 4580626 w 5063706"/>
              <a:gd name="connsiteY52" fmla="*/ 2182483 h 2389517"/>
              <a:gd name="connsiteX53" fmla="*/ 4511615 w 5063706"/>
              <a:gd name="connsiteY53" fmla="*/ 2147977 h 2389517"/>
              <a:gd name="connsiteX54" fmla="*/ 4442604 w 5063706"/>
              <a:gd name="connsiteY54" fmla="*/ 2147977 h 2389517"/>
              <a:gd name="connsiteX55" fmla="*/ 4356340 w 5063706"/>
              <a:gd name="connsiteY55" fmla="*/ 2199736 h 2389517"/>
              <a:gd name="connsiteX56" fmla="*/ 4287328 w 5063706"/>
              <a:gd name="connsiteY56" fmla="*/ 2260121 h 2389517"/>
              <a:gd name="connsiteX57" fmla="*/ 4201064 w 5063706"/>
              <a:gd name="connsiteY57" fmla="*/ 2268747 h 2389517"/>
              <a:gd name="connsiteX58" fmla="*/ 4088921 w 5063706"/>
              <a:gd name="connsiteY58" fmla="*/ 2303253 h 2389517"/>
              <a:gd name="connsiteX59" fmla="*/ 4019909 w 5063706"/>
              <a:gd name="connsiteY59" fmla="*/ 2337758 h 2389517"/>
              <a:gd name="connsiteX60" fmla="*/ 4011283 w 5063706"/>
              <a:gd name="connsiteY60" fmla="*/ 2096219 h 2389517"/>
              <a:gd name="connsiteX61" fmla="*/ 4037162 w 5063706"/>
              <a:gd name="connsiteY61" fmla="*/ 1984075 h 2389517"/>
              <a:gd name="connsiteX62" fmla="*/ 3976777 w 5063706"/>
              <a:gd name="connsiteY62" fmla="*/ 1984075 h 2389517"/>
              <a:gd name="connsiteX63" fmla="*/ 3933645 w 5063706"/>
              <a:gd name="connsiteY63" fmla="*/ 2035834 h 2389517"/>
              <a:gd name="connsiteX64" fmla="*/ 3916392 w 5063706"/>
              <a:gd name="connsiteY64" fmla="*/ 2104845 h 2389517"/>
              <a:gd name="connsiteX65" fmla="*/ 3856008 w 5063706"/>
              <a:gd name="connsiteY65" fmla="*/ 2122098 h 2389517"/>
              <a:gd name="connsiteX66" fmla="*/ 3804249 w 5063706"/>
              <a:gd name="connsiteY66" fmla="*/ 2191109 h 2389517"/>
              <a:gd name="connsiteX67" fmla="*/ 3761117 w 5063706"/>
              <a:gd name="connsiteY67" fmla="*/ 2225615 h 2389517"/>
              <a:gd name="connsiteX68" fmla="*/ 3700732 w 5063706"/>
              <a:gd name="connsiteY68" fmla="*/ 2191109 h 2389517"/>
              <a:gd name="connsiteX69" fmla="*/ 3657600 w 5063706"/>
              <a:gd name="connsiteY69" fmla="*/ 2208362 h 2389517"/>
              <a:gd name="connsiteX70" fmla="*/ 3657600 w 5063706"/>
              <a:gd name="connsiteY70" fmla="*/ 2311879 h 2389517"/>
              <a:gd name="connsiteX71" fmla="*/ 3588589 w 5063706"/>
              <a:gd name="connsiteY71" fmla="*/ 2329132 h 2389517"/>
              <a:gd name="connsiteX72" fmla="*/ 3562709 w 5063706"/>
              <a:gd name="connsiteY72" fmla="*/ 2372264 h 2389517"/>
              <a:gd name="connsiteX73" fmla="*/ 3519577 w 5063706"/>
              <a:gd name="connsiteY73" fmla="*/ 2389517 h 2389517"/>
              <a:gd name="connsiteX74" fmla="*/ 3407434 w 5063706"/>
              <a:gd name="connsiteY74" fmla="*/ 2355011 h 2389517"/>
              <a:gd name="connsiteX75" fmla="*/ 3355675 w 5063706"/>
              <a:gd name="connsiteY75" fmla="*/ 2363638 h 2389517"/>
              <a:gd name="connsiteX76" fmla="*/ 3347049 w 5063706"/>
              <a:gd name="connsiteY76" fmla="*/ 2087592 h 2389517"/>
              <a:gd name="connsiteX77" fmla="*/ 3278038 w 5063706"/>
              <a:gd name="connsiteY77" fmla="*/ 2044460 h 2389517"/>
              <a:gd name="connsiteX78" fmla="*/ 3278038 w 5063706"/>
              <a:gd name="connsiteY78" fmla="*/ 1992702 h 2389517"/>
              <a:gd name="connsiteX79" fmla="*/ 3071004 w 5063706"/>
              <a:gd name="connsiteY79" fmla="*/ 1863306 h 2389517"/>
              <a:gd name="connsiteX80" fmla="*/ 3071004 w 5063706"/>
              <a:gd name="connsiteY80" fmla="*/ 1751162 h 2389517"/>
              <a:gd name="connsiteX81" fmla="*/ 3027872 w 5063706"/>
              <a:gd name="connsiteY81" fmla="*/ 1570008 h 2389517"/>
              <a:gd name="connsiteX82" fmla="*/ 3027872 w 5063706"/>
              <a:gd name="connsiteY82" fmla="*/ 1509623 h 2389517"/>
              <a:gd name="connsiteX83" fmla="*/ 1293962 w 5063706"/>
              <a:gd name="connsiteY83" fmla="*/ 1449238 h 2389517"/>
              <a:gd name="connsiteX84" fmla="*/ 1061049 w 5063706"/>
              <a:gd name="connsiteY84" fmla="*/ 1483743 h 2389517"/>
              <a:gd name="connsiteX85" fmla="*/ 750498 w 5063706"/>
              <a:gd name="connsiteY85" fmla="*/ 1414732 h 2389517"/>
              <a:gd name="connsiteX86" fmla="*/ 422694 w 5063706"/>
              <a:gd name="connsiteY86" fmla="*/ 1414732 h 2389517"/>
              <a:gd name="connsiteX87" fmla="*/ 0 w 5063706"/>
              <a:gd name="connsiteY87" fmla="*/ 1380226 h 2389517"/>
              <a:gd name="connsiteX88" fmla="*/ 189781 w 5063706"/>
              <a:gd name="connsiteY88" fmla="*/ 664234 h 2389517"/>
              <a:gd name="connsiteX89" fmla="*/ 319177 w 5063706"/>
              <a:gd name="connsiteY89" fmla="*/ 345057 h 2389517"/>
              <a:gd name="connsiteX90" fmla="*/ 336430 w 5063706"/>
              <a:gd name="connsiteY90" fmla="*/ 146649 h 238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063706" h="2389517">
                <a:moveTo>
                  <a:pt x="336430" y="146649"/>
                </a:moveTo>
                <a:lnTo>
                  <a:pt x="2915728" y="267419"/>
                </a:lnTo>
                <a:lnTo>
                  <a:pt x="3295291" y="232913"/>
                </a:lnTo>
                <a:lnTo>
                  <a:pt x="3372928" y="86264"/>
                </a:lnTo>
                <a:lnTo>
                  <a:pt x="3476445" y="86264"/>
                </a:lnTo>
                <a:lnTo>
                  <a:pt x="3692106" y="0"/>
                </a:lnTo>
                <a:lnTo>
                  <a:pt x="3795623" y="8626"/>
                </a:lnTo>
                <a:lnTo>
                  <a:pt x="3856008" y="51758"/>
                </a:lnTo>
                <a:lnTo>
                  <a:pt x="3864634" y="112143"/>
                </a:lnTo>
                <a:lnTo>
                  <a:pt x="3856008" y="146649"/>
                </a:lnTo>
                <a:lnTo>
                  <a:pt x="3968151" y="388189"/>
                </a:lnTo>
                <a:lnTo>
                  <a:pt x="4123426" y="336430"/>
                </a:lnTo>
                <a:lnTo>
                  <a:pt x="4149306" y="388189"/>
                </a:lnTo>
                <a:lnTo>
                  <a:pt x="4149306" y="457200"/>
                </a:lnTo>
                <a:lnTo>
                  <a:pt x="4114800" y="517585"/>
                </a:lnTo>
                <a:lnTo>
                  <a:pt x="3847381" y="612475"/>
                </a:lnTo>
                <a:lnTo>
                  <a:pt x="3847381" y="646981"/>
                </a:lnTo>
                <a:lnTo>
                  <a:pt x="3804249" y="715992"/>
                </a:lnTo>
                <a:lnTo>
                  <a:pt x="3726611" y="750498"/>
                </a:lnTo>
                <a:lnTo>
                  <a:pt x="3657600" y="776377"/>
                </a:lnTo>
                <a:lnTo>
                  <a:pt x="3648974" y="819509"/>
                </a:lnTo>
                <a:lnTo>
                  <a:pt x="3657600" y="888521"/>
                </a:lnTo>
                <a:lnTo>
                  <a:pt x="3623094" y="931653"/>
                </a:lnTo>
                <a:lnTo>
                  <a:pt x="3614468" y="983411"/>
                </a:lnTo>
                <a:lnTo>
                  <a:pt x="3674853" y="1026543"/>
                </a:lnTo>
                <a:lnTo>
                  <a:pt x="3726611" y="974785"/>
                </a:lnTo>
                <a:lnTo>
                  <a:pt x="3985404" y="1147313"/>
                </a:lnTo>
                <a:lnTo>
                  <a:pt x="4132053" y="1475117"/>
                </a:lnTo>
                <a:lnTo>
                  <a:pt x="4140679" y="1535502"/>
                </a:lnTo>
                <a:lnTo>
                  <a:pt x="4175185" y="1561381"/>
                </a:lnTo>
                <a:lnTo>
                  <a:pt x="4244196" y="1820174"/>
                </a:lnTo>
                <a:lnTo>
                  <a:pt x="4537494" y="1923691"/>
                </a:lnTo>
                <a:lnTo>
                  <a:pt x="4822166" y="1846053"/>
                </a:lnTo>
                <a:lnTo>
                  <a:pt x="4891177" y="1794294"/>
                </a:lnTo>
                <a:lnTo>
                  <a:pt x="4942936" y="1733909"/>
                </a:lnTo>
                <a:lnTo>
                  <a:pt x="4865298" y="1673524"/>
                </a:lnTo>
                <a:lnTo>
                  <a:pt x="4848045" y="1716657"/>
                </a:lnTo>
                <a:lnTo>
                  <a:pt x="4813540" y="1716657"/>
                </a:lnTo>
                <a:lnTo>
                  <a:pt x="4779034" y="1500996"/>
                </a:lnTo>
                <a:lnTo>
                  <a:pt x="4744528" y="1457864"/>
                </a:lnTo>
                <a:lnTo>
                  <a:pt x="4692770" y="1483743"/>
                </a:lnTo>
                <a:lnTo>
                  <a:pt x="4632385" y="1483743"/>
                </a:lnTo>
                <a:lnTo>
                  <a:pt x="4580626" y="1362974"/>
                </a:lnTo>
                <a:lnTo>
                  <a:pt x="4692770" y="1362974"/>
                </a:lnTo>
                <a:lnTo>
                  <a:pt x="4796287" y="1397479"/>
                </a:lnTo>
                <a:lnTo>
                  <a:pt x="4899804" y="1457864"/>
                </a:lnTo>
                <a:lnTo>
                  <a:pt x="5046453" y="1733909"/>
                </a:lnTo>
                <a:lnTo>
                  <a:pt x="5055079" y="1846053"/>
                </a:lnTo>
                <a:lnTo>
                  <a:pt x="5063706" y="1906438"/>
                </a:lnTo>
                <a:lnTo>
                  <a:pt x="5037826" y="2009955"/>
                </a:lnTo>
                <a:lnTo>
                  <a:pt x="5055079" y="2087592"/>
                </a:lnTo>
                <a:lnTo>
                  <a:pt x="4744528" y="2130724"/>
                </a:lnTo>
                <a:lnTo>
                  <a:pt x="4580626" y="2182483"/>
                </a:lnTo>
                <a:lnTo>
                  <a:pt x="4511615" y="2147977"/>
                </a:lnTo>
                <a:lnTo>
                  <a:pt x="4442604" y="2147977"/>
                </a:lnTo>
                <a:lnTo>
                  <a:pt x="4356340" y="2199736"/>
                </a:lnTo>
                <a:lnTo>
                  <a:pt x="4287328" y="2260121"/>
                </a:lnTo>
                <a:lnTo>
                  <a:pt x="4201064" y="2268747"/>
                </a:lnTo>
                <a:lnTo>
                  <a:pt x="4088921" y="2303253"/>
                </a:lnTo>
                <a:lnTo>
                  <a:pt x="4019909" y="2337758"/>
                </a:lnTo>
                <a:lnTo>
                  <a:pt x="4011283" y="2096219"/>
                </a:lnTo>
                <a:lnTo>
                  <a:pt x="4037162" y="1984075"/>
                </a:lnTo>
                <a:lnTo>
                  <a:pt x="3976777" y="1984075"/>
                </a:lnTo>
                <a:lnTo>
                  <a:pt x="3933645" y="2035834"/>
                </a:lnTo>
                <a:lnTo>
                  <a:pt x="3916392" y="2104845"/>
                </a:lnTo>
                <a:lnTo>
                  <a:pt x="3856008" y="2122098"/>
                </a:lnTo>
                <a:lnTo>
                  <a:pt x="3804249" y="2191109"/>
                </a:lnTo>
                <a:lnTo>
                  <a:pt x="3761117" y="2225615"/>
                </a:lnTo>
                <a:lnTo>
                  <a:pt x="3700732" y="2191109"/>
                </a:lnTo>
                <a:lnTo>
                  <a:pt x="3657600" y="2208362"/>
                </a:lnTo>
                <a:lnTo>
                  <a:pt x="3657600" y="2311879"/>
                </a:lnTo>
                <a:lnTo>
                  <a:pt x="3588589" y="2329132"/>
                </a:lnTo>
                <a:lnTo>
                  <a:pt x="3562709" y="2372264"/>
                </a:lnTo>
                <a:lnTo>
                  <a:pt x="3519577" y="2389517"/>
                </a:lnTo>
                <a:lnTo>
                  <a:pt x="3407434" y="2355011"/>
                </a:lnTo>
                <a:lnTo>
                  <a:pt x="3355675" y="2363638"/>
                </a:lnTo>
                <a:lnTo>
                  <a:pt x="3347049" y="2087592"/>
                </a:lnTo>
                <a:lnTo>
                  <a:pt x="3278038" y="2044460"/>
                </a:lnTo>
                <a:lnTo>
                  <a:pt x="3278038" y="1992702"/>
                </a:lnTo>
                <a:lnTo>
                  <a:pt x="3071004" y="1863306"/>
                </a:lnTo>
                <a:lnTo>
                  <a:pt x="3071004" y="1751162"/>
                </a:lnTo>
                <a:lnTo>
                  <a:pt x="3027872" y="1570008"/>
                </a:lnTo>
                <a:lnTo>
                  <a:pt x="3027872" y="1509623"/>
                </a:lnTo>
                <a:lnTo>
                  <a:pt x="1293962" y="1449238"/>
                </a:lnTo>
                <a:lnTo>
                  <a:pt x="1061049" y="1483743"/>
                </a:lnTo>
                <a:lnTo>
                  <a:pt x="750498" y="1414732"/>
                </a:lnTo>
                <a:lnTo>
                  <a:pt x="422694" y="1414732"/>
                </a:lnTo>
                <a:lnTo>
                  <a:pt x="0" y="1380226"/>
                </a:lnTo>
                <a:lnTo>
                  <a:pt x="189781" y="664234"/>
                </a:lnTo>
                <a:lnTo>
                  <a:pt x="319177" y="345057"/>
                </a:lnTo>
                <a:lnTo>
                  <a:pt x="336430" y="146649"/>
                </a:lnTo>
                <a:close/>
              </a:path>
            </a:pathLst>
          </a:cu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Freeform 6">
            <a:extLst>
              <a:ext uri="{FF2B5EF4-FFF2-40B4-BE49-F238E27FC236}">
                <a16:creationId xmlns:a16="http://schemas.microsoft.com/office/drawing/2014/main" id="{CAE533F7-9FF2-A42E-E249-ED5E54099D5E}"/>
              </a:ext>
            </a:extLst>
          </p:cNvPr>
          <p:cNvSpPr/>
          <p:nvPr/>
        </p:nvSpPr>
        <p:spPr>
          <a:xfrm>
            <a:off x="9369291" y="1360611"/>
            <a:ext cx="2434155" cy="2032003"/>
          </a:xfrm>
          <a:custGeom>
            <a:avLst/>
            <a:gdLst>
              <a:gd name="connsiteX0" fmla="*/ 2225615 w 3692105"/>
              <a:gd name="connsiteY0" fmla="*/ 0 h 2769080"/>
              <a:gd name="connsiteX1" fmla="*/ 2277373 w 3692105"/>
              <a:gd name="connsiteY1" fmla="*/ 34506 h 2769080"/>
              <a:gd name="connsiteX2" fmla="*/ 2863970 w 3692105"/>
              <a:gd name="connsiteY2" fmla="*/ 0 h 2769080"/>
              <a:gd name="connsiteX3" fmla="*/ 2881222 w 3692105"/>
              <a:gd name="connsiteY3" fmla="*/ 86265 h 2769080"/>
              <a:gd name="connsiteX4" fmla="*/ 2889849 w 3692105"/>
              <a:gd name="connsiteY4" fmla="*/ 189782 h 2769080"/>
              <a:gd name="connsiteX5" fmla="*/ 2924354 w 3692105"/>
              <a:gd name="connsiteY5" fmla="*/ 370936 h 2769080"/>
              <a:gd name="connsiteX6" fmla="*/ 2898475 w 3692105"/>
              <a:gd name="connsiteY6" fmla="*/ 483080 h 2769080"/>
              <a:gd name="connsiteX7" fmla="*/ 2898475 w 3692105"/>
              <a:gd name="connsiteY7" fmla="*/ 698740 h 2769080"/>
              <a:gd name="connsiteX8" fmla="*/ 2924354 w 3692105"/>
              <a:gd name="connsiteY8" fmla="*/ 854016 h 2769080"/>
              <a:gd name="connsiteX9" fmla="*/ 2950234 w 3692105"/>
              <a:gd name="connsiteY9" fmla="*/ 940280 h 2769080"/>
              <a:gd name="connsiteX10" fmla="*/ 2958860 w 3692105"/>
              <a:gd name="connsiteY10" fmla="*/ 1423359 h 2769080"/>
              <a:gd name="connsiteX11" fmla="*/ 2881222 w 3692105"/>
              <a:gd name="connsiteY11" fmla="*/ 1820174 h 2769080"/>
              <a:gd name="connsiteX12" fmla="*/ 2889849 w 3692105"/>
              <a:gd name="connsiteY12" fmla="*/ 2294627 h 2769080"/>
              <a:gd name="connsiteX13" fmla="*/ 2907102 w 3692105"/>
              <a:gd name="connsiteY13" fmla="*/ 2346385 h 2769080"/>
              <a:gd name="connsiteX14" fmla="*/ 2820837 w 3692105"/>
              <a:gd name="connsiteY14" fmla="*/ 2406770 h 2769080"/>
              <a:gd name="connsiteX15" fmla="*/ 2820837 w 3692105"/>
              <a:gd name="connsiteY15" fmla="*/ 2458529 h 2769080"/>
              <a:gd name="connsiteX16" fmla="*/ 2786332 w 3692105"/>
              <a:gd name="connsiteY16" fmla="*/ 2536166 h 2769080"/>
              <a:gd name="connsiteX17" fmla="*/ 2777705 w 3692105"/>
              <a:gd name="connsiteY17" fmla="*/ 2596551 h 2769080"/>
              <a:gd name="connsiteX18" fmla="*/ 2872596 w 3692105"/>
              <a:gd name="connsiteY18" fmla="*/ 2553419 h 2769080"/>
              <a:gd name="connsiteX19" fmla="*/ 3019245 w 3692105"/>
              <a:gd name="connsiteY19" fmla="*/ 2510287 h 2769080"/>
              <a:gd name="connsiteX20" fmla="*/ 3114136 w 3692105"/>
              <a:gd name="connsiteY20" fmla="*/ 2484408 h 2769080"/>
              <a:gd name="connsiteX21" fmla="*/ 3321170 w 3692105"/>
              <a:gd name="connsiteY21" fmla="*/ 2467155 h 2769080"/>
              <a:gd name="connsiteX22" fmla="*/ 3493698 w 3692105"/>
              <a:gd name="connsiteY22" fmla="*/ 2398144 h 2769080"/>
              <a:gd name="connsiteX23" fmla="*/ 3554083 w 3692105"/>
              <a:gd name="connsiteY23" fmla="*/ 2424023 h 2769080"/>
              <a:gd name="connsiteX24" fmla="*/ 3692105 w 3692105"/>
              <a:gd name="connsiteY24" fmla="*/ 2415397 h 2769080"/>
              <a:gd name="connsiteX25" fmla="*/ 3045124 w 3692105"/>
              <a:gd name="connsiteY25" fmla="*/ 2691442 h 2769080"/>
              <a:gd name="connsiteX26" fmla="*/ 2889849 w 3692105"/>
              <a:gd name="connsiteY26" fmla="*/ 2725948 h 2769080"/>
              <a:gd name="connsiteX27" fmla="*/ 2751826 w 3692105"/>
              <a:gd name="connsiteY27" fmla="*/ 2725948 h 2769080"/>
              <a:gd name="connsiteX28" fmla="*/ 2674188 w 3692105"/>
              <a:gd name="connsiteY28" fmla="*/ 2734574 h 2769080"/>
              <a:gd name="connsiteX29" fmla="*/ 2613804 w 3692105"/>
              <a:gd name="connsiteY29" fmla="*/ 2769080 h 2769080"/>
              <a:gd name="connsiteX30" fmla="*/ 2553419 w 3692105"/>
              <a:gd name="connsiteY30" fmla="*/ 2743200 h 2769080"/>
              <a:gd name="connsiteX31" fmla="*/ 2553419 w 3692105"/>
              <a:gd name="connsiteY31" fmla="*/ 2743200 h 2769080"/>
              <a:gd name="connsiteX32" fmla="*/ 2674188 w 3692105"/>
              <a:gd name="connsiteY32" fmla="*/ 2674189 h 2769080"/>
              <a:gd name="connsiteX33" fmla="*/ 2717321 w 3692105"/>
              <a:gd name="connsiteY33" fmla="*/ 2475782 h 2769080"/>
              <a:gd name="connsiteX34" fmla="*/ 2320505 w 3692105"/>
              <a:gd name="connsiteY34" fmla="*/ 2251495 h 2769080"/>
              <a:gd name="connsiteX35" fmla="*/ 2242868 w 3692105"/>
              <a:gd name="connsiteY35" fmla="*/ 2199736 h 2769080"/>
              <a:gd name="connsiteX36" fmla="*/ 2199736 w 3692105"/>
              <a:gd name="connsiteY36" fmla="*/ 2165231 h 2769080"/>
              <a:gd name="connsiteX37" fmla="*/ 2173856 w 3692105"/>
              <a:gd name="connsiteY37" fmla="*/ 2087593 h 2769080"/>
              <a:gd name="connsiteX38" fmla="*/ 2130724 w 3692105"/>
              <a:gd name="connsiteY38" fmla="*/ 1915065 h 2769080"/>
              <a:gd name="connsiteX39" fmla="*/ 2027207 w 3692105"/>
              <a:gd name="connsiteY39" fmla="*/ 1906438 h 2769080"/>
              <a:gd name="connsiteX40" fmla="*/ 2009954 w 3692105"/>
              <a:gd name="connsiteY40" fmla="*/ 1871933 h 2769080"/>
              <a:gd name="connsiteX41" fmla="*/ 8626 w 3692105"/>
              <a:gd name="connsiteY41" fmla="*/ 1846053 h 2769080"/>
              <a:gd name="connsiteX42" fmla="*/ 0 w 3692105"/>
              <a:gd name="connsiteY42" fmla="*/ 1690778 h 2769080"/>
              <a:gd name="connsiteX43" fmla="*/ 207034 w 3692105"/>
              <a:gd name="connsiteY43" fmla="*/ 1570008 h 2769080"/>
              <a:gd name="connsiteX44" fmla="*/ 336430 w 3692105"/>
              <a:gd name="connsiteY44" fmla="*/ 1475117 h 2769080"/>
              <a:gd name="connsiteX45" fmla="*/ 431321 w 3692105"/>
              <a:gd name="connsiteY45" fmla="*/ 1380227 h 2769080"/>
              <a:gd name="connsiteX46" fmla="*/ 422694 w 3692105"/>
              <a:gd name="connsiteY46" fmla="*/ 1293963 h 2769080"/>
              <a:gd name="connsiteX47" fmla="*/ 379562 w 3692105"/>
              <a:gd name="connsiteY47" fmla="*/ 1242204 h 2769080"/>
              <a:gd name="connsiteX48" fmla="*/ 345056 w 3692105"/>
              <a:gd name="connsiteY48" fmla="*/ 1181819 h 2769080"/>
              <a:gd name="connsiteX49" fmla="*/ 353683 w 3692105"/>
              <a:gd name="connsiteY49" fmla="*/ 1095555 h 2769080"/>
              <a:gd name="connsiteX50" fmla="*/ 672860 w 3692105"/>
              <a:gd name="connsiteY50" fmla="*/ 1026544 h 2769080"/>
              <a:gd name="connsiteX51" fmla="*/ 879894 w 3692105"/>
              <a:gd name="connsiteY51" fmla="*/ 1043797 h 2769080"/>
              <a:gd name="connsiteX52" fmla="*/ 1000664 w 3692105"/>
              <a:gd name="connsiteY52" fmla="*/ 1086929 h 2769080"/>
              <a:gd name="connsiteX53" fmla="*/ 1043796 w 3692105"/>
              <a:gd name="connsiteY53" fmla="*/ 1121434 h 2769080"/>
              <a:gd name="connsiteX54" fmla="*/ 1216324 w 3692105"/>
              <a:gd name="connsiteY54" fmla="*/ 1095555 h 2769080"/>
              <a:gd name="connsiteX55" fmla="*/ 1319841 w 3692105"/>
              <a:gd name="connsiteY55" fmla="*/ 1095555 h 2769080"/>
              <a:gd name="connsiteX56" fmla="*/ 1552754 w 3692105"/>
              <a:gd name="connsiteY56" fmla="*/ 940280 h 2769080"/>
              <a:gd name="connsiteX57" fmla="*/ 1639019 w 3692105"/>
              <a:gd name="connsiteY57" fmla="*/ 923027 h 2769080"/>
              <a:gd name="connsiteX58" fmla="*/ 1621766 w 3692105"/>
              <a:gd name="connsiteY58" fmla="*/ 741872 h 2769080"/>
              <a:gd name="connsiteX59" fmla="*/ 1673524 w 3692105"/>
              <a:gd name="connsiteY59" fmla="*/ 690114 h 2769080"/>
              <a:gd name="connsiteX60" fmla="*/ 1673524 w 3692105"/>
              <a:gd name="connsiteY60" fmla="*/ 690114 h 2769080"/>
              <a:gd name="connsiteX61" fmla="*/ 1587260 w 3692105"/>
              <a:gd name="connsiteY61" fmla="*/ 612476 h 2769080"/>
              <a:gd name="connsiteX62" fmla="*/ 1587260 w 3692105"/>
              <a:gd name="connsiteY62" fmla="*/ 612476 h 2769080"/>
              <a:gd name="connsiteX63" fmla="*/ 1630392 w 3692105"/>
              <a:gd name="connsiteY63" fmla="*/ 508959 h 2769080"/>
              <a:gd name="connsiteX64" fmla="*/ 1673524 w 3692105"/>
              <a:gd name="connsiteY64" fmla="*/ 448574 h 2769080"/>
              <a:gd name="connsiteX65" fmla="*/ 1733909 w 3692105"/>
              <a:gd name="connsiteY65" fmla="*/ 422695 h 2769080"/>
              <a:gd name="connsiteX66" fmla="*/ 2225615 w 3692105"/>
              <a:gd name="connsiteY66" fmla="*/ 0 h 276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692105" h="2769080">
                <a:moveTo>
                  <a:pt x="2225615" y="0"/>
                </a:moveTo>
                <a:lnTo>
                  <a:pt x="2277373" y="34506"/>
                </a:lnTo>
                <a:lnTo>
                  <a:pt x="2863970" y="0"/>
                </a:lnTo>
                <a:lnTo>
                  <a:pt x="2881222" y="86265"/>
                </a:lnTo>
                <a:lnTo>
                  <a:pt x="2889849" y="189782"/>
                </a:lnTo>
                <a:lnTo>
                  <a:pt x="2924354" y="370936"/>
                </a:lnTo>
                <a:lnTo>
                  <a:pt x="2898475" y="483080"/>
                </a:lnTo>
                <a:lnTo>
                  <a:pt x="2898475" y="698740"/>
                </a:lnTo>
                <a:lnTo>
                  <a:pt x="2924354" y="854016"/>
                </a:lnTo>
                <a:lnTo>
                  <a:pt x="2950234" y="940280"/>
                </a:lnTo>
                <a:lnTo>
                  <a:pt x="2958860" y="1423359"/>
                </a:lnTo>
                <a:lnTo>
                  <a:pt x="2881222" y="1820174"/>
                </a:lnTo>
                <a:lnTo>
                  <a:pt x="2889849" y="2294627"/>
                </a:lnTo>
                <a:lnTo>
                  <a:pt x="2907102" y="2346385"/>
                </a:lnTo>
                <a:lnTo>
                  <a:pt x="2820837" y="2406770"/>
                </a:lnTo>
                <a:lnTo>
                  <a:pt x="2820837" y="2458529"/>
                </a:lnTo>
                <a:lnTo>
                  <a:pt x="2786332" y="2536166"/>
                </a:lnTo>
                <a:lnTo>
                  <a:pt x="2777705" y="2596551"/>
                </a:lnTo>
                <a:lnTo>
                  <a:pt x="2872596" y="2553419"/>
                </a:lnTo>
                <a:lnTo>
                  <a:pt x="3019245" y="2510287"/>
                </a:lnTo>
                <a:lnTo>
                  <a:pt x="3114136" y="2484408"/>
                </a:lnTo>
                <a:lnTo>
                  <a:pt x="3321170" y="2467155"/>
                </a:lnTo>
                <a:lnTo>
                  <a:pt x="3493698" y="2398144"/>
                </a:lnTo>
                <a:lnTo>
                  <a:pt x="3554083" y="2424023"/>
                </a:lnTo>
                <a:lnTo>
                  <a:pt x="3692105" y="2415397"/>
                </a:lnTo>
                <a:lnTo>
                  <a:pt x="3045124" y="2691442"/>
                </a:lnTo>
                <a:lnTo>
                  <a:pt x="2889849" y="2725948"/>
                </a:lnTo>
                <a:lnTo>
                  <a:pt x="2751826" y="2725948"/>
                </a:lnTo>
                <a:lnTo>
                  <a:pt x="2674188" y="2734574"/>
                </a:lnTo>
                <a:lnTo>
                  <a:pt x="2613804" y="2769080"/>
                </a:lnTo>
                <a:lnTo>
                  <a:pt x="2553419" y="2743200"/>
                </a:lnTo>
                <a:lnTo>
                  <a:pt x="2553419" y="2743200"/>
                </a:lnTo>
                <a:lnTo>
                  <a:pt x="2674188" y="2674189"/>
                </a:lnTo>
                <a:lnTo>
                  <a:pt x="2717321" y="2475782"/>
                </a:lnTo>
                <a:lnTo>
                  <a:pt x="2320505" y="2251495"/>
                </a:lnTo>
                <a:lnTo>
                  <a:pt x="2242868" y="2199736"/>
                </a:lnTo>
                <a:lnTo>
                  <a:pt x="2199736" y="2165231"/>
                </a:lnTo>
                <a:lnTo>
                  <a:pt x="2173856" y="2087593"/>
                </a:lnTo>
                <a:lnTo>
                  <a:pt x="2130724" y="1915065"/>
                </a:lnTo>
                <a:lnTo>
                  <a:pt x="2027207" y="1906438"/>
                </a:lnTo>
                <a:lnTo>
                  <a:pt x="2009954" y="1871933"/>
                </a:lnTo>
                <a:lnTo>
                  <a:pt x="8626" y="1846053"/>
                </a:lnTo>
                <a:lnTo>
                  <a:pt x="0" y="1690778"/>
                </a:lnTo>
                <a:lnTo>
                  <a:pt x="207034" y="1570008"/>
                </a:lnTo>
                <a:lnTo>
                  <a:pt x="336430" y="1475117"/>
                </a:lnTo>
                <a:lnTo>
                  <a:pt x="431321" y="1380227"/>
                </a:lnTo>
                <a:lnTo>
                  <a:pt x="422694" y="1293963"/>
                </a:lnTo>
                <a:lnTo>
                  <a:pt x="379562" y="1242204"/>
                </a:lnTo>
                <a:lnTo>
                  <a:pt x="345056" y="1181819"/>
                </a:lnTo>
                <a:lnTo>
                  <a:pt x="353683" y="1095555"/>
                </a:lnTo>
                <a:lnTo>
                  <a:pt x="672860" y="1026544"/>
                </a:lnTo>
                <a:lnTo>
                  <a:pt x="879894" y="1043797"/>
                </a:lnTo>
                <a:lnTo>
                  <a:pt x="1000664" y="1086929"/>
                </a:lnTo>
                <a:lnTo>
                  <a:pt x="1043796" y="1121434"/>
                </a:lnTo>
                <a:lnTo>
                  <a:pt x="1216324" y="1095555"/>
                </a:lnTo>
                <a:lnTo>
                  <a:pt x="1319841" y="1095555"/>
                </a:lnTo>
                <a:lnTo>
                  <a:pt x="1552754" y="940280"/>
                </a:lnTo>
                <a:lnTo>
                  <a:pt x="1639019" y="923027"/>
                </a:lnTo>
                <a:lnTo>
                  <a:pt x="1621766" y="741872"/>
                </a:lnTo>
                <a:lnTo>
                  <a:pt x="1673524" y="690114"/>
                </a:lnTo>
                <a:lnTo>
                  <a:pt x="1673524" y="690114"/>
                </a:lnTo>
                <a:lnTo>
                  <a:pt x="1587260" y="612476"/>
                </a:lnTo>
                <a:lnTo>
                  <a:pt x="1587260" y="612476"/>
                </a:lnTo>
                <a:lnTo>
                  <a:pt x="1630392" y="508959"/>
                </a:lnTo>
                <a:lnTo>
                  <a:pt x="1673524" y="448574"/>
                </a:lnTo>
                <a:lnTo>
                  <a:pt x="1733909" y="422695"/>
                </a:lnTo>
                <a:lnTo>
                  <a:pt x="2225615" y="0"/>
                </a:lnTo>
                <a:close/>
              </a:path>
            </a:pathLst>
          </a:cu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8B56560-DCF3-C2FC-C0DF-A0DE095DFF1B}"/>
              </a:ext>
            </a:extLst>
          </p:cNvPr>
          <p:cNvSpPr txBox="1"/>
          <p:nvPr/>
        </p:nvSpPr>
        <p:spPr>
          <a:xfrm>
            <a:off x="4051869" y="1704196"/>
            <a:ext cx="1618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1.42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9DAE6D1-18C0-1A7F-D365-245362C64DEC}"/>
              </a:ext>
            </a:extLst>
          </p:cNvPr>
          <p:cNvSpPr txBox="1"/>
          <p:nvPr/>
        </p:nvSpPr>
        <p:spPr>
          <a:xfrm>
            <a:off x="6508095" y="1738001"/>
            <a:ext cx="1618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2.12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7E5B826-9C71-CD23-1861-F13DA4BD6F57}"/>
              </a:ext>
            </a:extLst>
          </p:cNvPr>
          <p:cNvSpPr txBox="1"/>
          <p:nvPr/>
        </p:nvSpPr>
        <p:spPr>
          <a:xfrm>
            <a:off x="9959642" y="1914161"/>
            <a:ext cx="1618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4.64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43214FF-5DB1-6400-09AE-43FFD9A69621}"/>
              </a:ext>
            </a:extLst>
          </p:cNvPr>
          <p:cNvSpPr/>
          <p:nvPr/>
        </p:nvSpPr>
        <p:spPr>
          <a:xfrm>
            <a:off x="3985099" y="2074091"/>
            <a:ext cx="1751924" cy="315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Tons per person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8794A30-910A-DDDE-73D3-611C295E459F}"/>
              </a:ext>
            </a:extLst>
          </p:cNvPr>
          <p:cNvSpPr/>
          <p:nvPr/>
        </p:nvSpPr>
        <p:spPr>
          <a:xfrm>
            <a:off x="6421275" y="2069346"/>
            <a:ext cx="1936881" cy="315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Tons per person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EA50103-E56F-B239-7FC0-6507DE26A378}"/>
              </a:ext>
            </a:extLst>
          </p:cNvPr>
          <p:cNvSpPr/>
          <p:nvPr/>
        </p:nvSpPr>
        <p:spPr>
          <a:xfrm>
            <a:off x="9670655" y="2253764"/>
            <a:ext cx="1751924" cy="315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Tons per person</a:t>
            </a:r>
          </a:p>
        </p:txBody>
      </p:sp>
      <p:graphicFrame>
        <p:nvGraphicFramePr>
          <p:cNvPr id="57" name="Chart 56">
            <a:extLst>
              <a:ext uri="{FF2B5EF4-FFF2-40B4-BE49-F238E27FC236}">
                <a16:creationId xmlns:a16="http://schemas.microsoft.com/office/drawing/2014/main" id="{9ED97BDB-736C-2E95-32CE-6EEDE4A53A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199930"/>
              </p:ext>
            </p:extLst>
          </p:nvPr>
        </p:nvGraphicFramePr>
        <p:xfrm>
          <a:off x="6858082" y="3697203"/>
          <a:ext cx="5032123" cy="3039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68B84A2-292E-E409-8605-19F9A7FECD5A}"/>
              </a:ext>
            </a:extLst>
          </p:cNvPr>
          <p:cNvSpPr/>
          <p:nvPr/>
        </p:nvSpPr>
        <p:spPr>
          <a:xfrm>
            <a:off x="1024837" y="4253427"/>
            <a:ext cx="4605454" cy="2072025"/>
          </a:xfrm>
          <a:custGeom>
            <a:avLst/>
            <a:gdLst>
              <a:gd name="connsiteX0" fmla="*/ 0 w 4605454"/>
              <a:gd name="connsiteY0" fmla="*/ 0 h 1438508"/>
              <a:gd name="connsiteX1" fmla="*/ 1215483 w 4605454"/>
              <a:gd name="connsiteY1" fmla="*/ 245327 h 1438508"/>
              <a:gd name="connsiteX2" fmla="*/ 2062976 w 4605454"/>
              <a:gd name="connsiteY2" fmla="*/ 769435 h 1438508"/>
              <a:gd name="connsiteX3" fmla="*/ 3178097 w 4605454"/>
              <a:gd name="connsiteY3" fmla="*/ 880947 h 1438508"/>
              <a:gd name="connsiteX4" fmla="*/ 4059044 w 4605454"/>
              <a:gd name="connsiteY4" fmla="*/ 1371600 h 1438508"/>
              <a:gd name="connsiteX5" fmla="*/ 4605454 w 4605454"/>
              <a:gd name="connsiteY5" fmla="*/ 1438508 h 143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5454" h="1438508">
                <a:moveTo>
                  <a:pt x="0" y="0"/>
                </a:moveTo>
                <a:lnTo>
                  <a:pt x="1215483" y="245327"/>
                </a:lnTo>
                <a:lnTo>
                  <a:pt x="2062976" y="769435"/>
                </a:lnTo>
                <a:lnTo>
                  <a:pt x="3178097" y="880947"/>
                </a:lnTo>
                <a:lnTo>
                  <a:pt x="4059044" y="1371600"/>
                </a:lnTo>
                <a:lnTo>
                  <a:pt x="4605454" y="1438508"/>
                </a:ln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A1BDAA3-9883-69C1-760D-21B9AC0D08FB}"/>
              </a:ext>
            </a:extLst>
          </p:cNvPr>
          <p:cNvSpPr txBox="1"/>
          <p:nvPr/>
        </p:nvSpPr>
        <p:spPr>
          <a:xfrm>
            <a:off x="127374" y="3849051"/>
            <a:ext cx="1902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Century Gothic" panose="020B0502020202020204" pitchFamily="34" charset="0"/>
              </a:rPr>
              <a:t>$300+/MW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B0E344D-EE79-26C5-11AF-7F84CC38B084}"/>
              </a:ext>
            </a:extLst>
          </p:cNvPr>
          <p:cNvSpPr txBox="1"/>
          <p:nvPr/>
        </p:nvSpPr>
        <p:spPr>
          <a:xfrm>
            <a:off x="5005741" y="6336245"/>
            <a:ext cx="1902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Century Gothic" panose="020B0502020202020204" pitchFamily="34" charset="0"/>
              </a:rPr>
              <a:t>$40+/MW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780C75-764C-4FDA-FD1B-2E2C312C2B7D}"/>
              </a:ext>
            </a:extLst>
          </p:cNvPr>
          <p:cNvSpPr/>
          <p:nvPr/>
        </p:nvSpPr>
        <p:spPr>
          <a:xfrm>
            <a:off x="2977376" y="4734877"/>
            <a:ext cx="614674" cy="1062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D5F9A17-F4B4-DF4B-CDFC-B487D3F2CEC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1157" y="4822262"/>
            <a:ext cx="932814" cy="975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7CF5F0-91DD-CCD6-600B-55901DD3FF8F}"/>
              </a:ext>
            </a:extLst>
          </p:cNvPr>
          <p:cNvSpPr txBox="1"/>
          <p:nvPr/>
        </p:nvSpPr>
        <p:spPr>
          <a:xfrm>
            <a:off x="2105204" y="3810417"/>
            <a:ext cx="2692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EFW ENERGY CONTRACTS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7FD0D7F-C839-5FCA-3A4C-5A65C5F05AFF}"/>
              </a:ext>
            </a:extLst>
          </p:cNvPr>
          <p:cNvSpPr txBox="1"/>
          <p:nvPr/>
        </p:nvSpPr>
        <p:spPr>
          <a:xfrm>
            <a:off x="301795" y="6542900"/>
            <a:ext cx="1659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1980’s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840546-B922-04D5-5D55-5862AED1EB2E}"/>
              </a:ext>
            </a:extLst>
          </p:cNvPr>
          <p:cNvCxnSpPr/>
          <p:nvPr/>
        </p:nvCxnSpPr>
        <p:spPr>
          <a:xfrm>
            <a:off x="914400" y="4279939"/>
            <a:ext cx="0" cy="2274136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8E2F33E-6AA4-5C26-FC26-63D1544C4DE1}"/>
              </a:ext>
            </a:extLst>
          </p:cNvPr>
          <p:cNvCxnSpPr>
            <a:cxnSpLocks/>
          </p:cNvCxnSpPr>
          <p:nvPr/>
        </p:nvCxnSpPr>
        <p:spPr>
          <a:xfrm flipH="1">
            <a:off x="914400" y="6544844"/>
            <a:ext cx="4419519" cy="7287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F4CE67-D94C-C8C2-775A-6F71893C5E19}"/>
              </a:ext>
            </a:extLst>
          </p:cNvPr>
          <p:cNvCxnSpPr/>
          <p:nvPr/>
        </p:nvCxnSpPr>
        <p:spPr>
          <a:xfrm>
            <a:off x="1527717" y="6712177"/>
            <a:ext cx="1182029" cy="0"/>
          </a:xfrm>
          <a:prstGeom prst="straightConnector1">
            <a:avLst/>
          </a:prstGeom>
          <a:ln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DF7E5F20-DE20-C4ED-3741-AEC295E7AC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r="72852" b="17626"/>
          <a:stretch/>
        </p:blipFill>
        <p:spPr>
          <a:xfrm>
            <a:off x="11303619" y="103593"/>
            <a:ext cx="745599" cy="9338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458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5" grpId="0" animBg="1"/>
      <p:bldP spid="46" grpId="0" animBg="1"/>
      <p:bldP spid="47" grpId="0" animBg="1"/>
      <p:bldP spid="48" grpId="0"/>
      <p:bldP spid="49" grpId="0"/>
      <p:bldP spid="50" grpId="0"/>
      <p:bldP spid="54" grpId="0"/>
      <p:bldP spid="55" grpId="0"/>
      <p:bldP spid="56" grpId="0"/>
      <p:bldGraphic spid="57" grpId="0">
        <p:bldAsOne/>
      </p:bldGraphic>
      <p:bldP spid="2" grpId="0" animBg="1"/>
      <p:bldP spid="58" grpId="0"/>
      <p:bldP spid="59" grpId="0"/>
      <p:bldP spid="6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10524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038" y="187262"/>
            <a:ext cx="12489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State Food Diversion Mandate Is Falling Short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9" t="1547" r="13686" b="3004"/>
          <a:stretch/>
        </p:blipFill>
        <p:spPr>
          <a:xfrm rot="5400000">
            <a:off x="-77722" y="1252104"/>
            <a:ext cx="4241853" cy="3573519"/>
          </a:xfrm>
          <a:prstGeom prst="rect">
            <a:avLst/>
          </a:prstGeom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2191079" y="2275396"/>
            <a:ext cx="15719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 WASTE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(500K TONS)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93325" y="3772026"/>
            <a:ext cx="21829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2.5MM TONS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MSW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4130310" y="3002359"/>
            <a:ext cx="325820" cy="34235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18133" t="4135" r="20885" b="893"/>
          <a:stretch/>
        </p:blipFill>
        <p:spPr>
          <a:xfrm rot="5400000">
            <a:off x="4521767" y="1607153"/>
            <a:ext cx="3375953" cy="3160196"/>
          </a:xfrm>
          <a:prstGeom prst="rect">
            <a:avLst/>
          </a:prstGeom>
        </p:spPr>
      </p:pic>
      <p:sp>
        <p:nvSpPr>
          <p:cNvPr id="28" name="Right Arrow 27"/>
          <p:cNvSpPr/>
          <p:nvPr/>
        </p:nvSpPr>
        <p:spPr>
          <a:xfrm>
            <a:off x="8064714" y="3016074"/>
            <a:ext cx="325820" cy="34235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01040" y="3744981"/>
            <a:ext cx="21829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500K Tons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 WASTE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l="24272" t="7711" r="19438" b="1905"/>
          <a:stretch/>
        </p:blipFill>
        <p:spPr>
          <a:xfrm rot="5400000">
            <a:off x="8633875" y="2314892"/>
            <a:ext cx="1807779" cy="174471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390534" y="3187251"/>
            <a:ext cx="2182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40K Tons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 WASTE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4225" y="5209186"/>
            <a:ext cx="3357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 WASTE IN THE STATE WASTE STREAM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13534" y="5209185"/>
            <a:ext cx="3357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QUANTUM’S CAPACITY TO PROCESS FOOD WASTE IN THE STATE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462843" y="5159790"/>
            <a:ext cx="3357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 WASTE BEING GENERATED FROM STATE DIVERSION MANDATE AT QUANTUM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39070" y="2901616"/>
            <a:ext cx="1571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40K TONS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10410124" y="2806262"/>
            <a:ext cx="278897" cy="10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0684995" y="2480078"/>
            <a:ext cx="941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15%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r="72852" b="17626"/>
          <a:stretch/>
        </p:blipFill>
        <p:spPr>
          <a:xfrm>
            <a:off x="11356676" y="-38711"/>
            <a:ext cx="745599" cy="9338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659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 animBg="1"/>
      <p:bldP spid="28" grpId="0" animBg="1"/>
      <p:bldP spid="29" grpId="0"/>
      <p:bldP spid="32" grpId="0"/>
      <p:bldP spid="34" grpId="0"/>
      <p:bldP spid="35" grpId="0"/>
      <p:bldP spid="36" grpId="0"/>
      <p:bldP spid="37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10524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038" y="187262"/>
            <a:ext cx="12489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Its </a:t>
            </a:r>
            <a:r>
              <a:rPr lang="en-US" sz="3600" b="1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Time For Proper Food Diversion Programs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r="72852" b="17626"/>
          <a:stretch/>
        </p:blipFill>
        <p:spPr>
          <a:xfrm>
            <a:off x="11356676" y="-38711"/>
            <a:ext cx="745599" cy="933859"/>
          </a:xfrm>
          <a:prstGeom prst="rect">
            <a:avLst/>
          </a:prstGeom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10D374-981E-4C8E-7795-AD1EA3EE1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670" y="4438921"/>
            <a:ext cx="7366884" cy="18559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9C6CB95-0FEE-39FC-F6C4-A59FDFCE546A}"/>
              </a:ext>
            </a:extLst>
          </p:cNvPr>
          <p:cNvSpPr txBox="1"/>
          <p:nvPr/>
        </p:nvSpPr>
        <p:spPr>
          <a:xfrm>
            <a:off x="253007" y="1338737"/>
            <a:ext cx="42096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Arial"/>
              </a:rPr>
              <a:t>Mandatory diversion sends a clear market message to developers and investors.  Shoring up waste streams is critical to the financing process.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D776F-76AE-847B-13CE-7DE122787A58}"/>
              </a:ext>
            </a:extLst>
          </p:cNvPr>
          <p:cNvSpPr txBox="1"/>
          <p:nvPr/>
        </p:nvSpPr>
        <p:spPr>
          <a:xfrm>
            <a:off x="6202433" y="1236979"/>
            <a:ext cx="5441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SB 1383 </a:t>
            </a:r>
          </a:p>
          <a:p>
            <a:r>
              <a:rPr lang="en-US" dirty="0"/>
              <a:t>Requires the mandatory diversion of food waste within counties, away from landfills into recycling facilities and food recovery organizations.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734119-6692-0210-07A9-BA7166F8E36C}"/>
              </a:ext>
            </a:extLst>
          </p:cNvPr>
          <p:cNvSpPr txBox="1"/>
          <p:nvPr/>
        </p:nvSpPr>
        <p:spPr>
          <a:xfrm>
            <a:off x="7336926" y="2625824"/>
            <a:ext cx="4392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FINANCING</a:t>
            </a:r>
          </a:p>
          <a:p>
            <a:r>
              <a:rPr lang="en-US" dirty="0"/>
              <a:t>CA established a $250MM finance &amp; granting mechanism to support food diversion programs and recycling infrastructure.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6C19F55-FC3D-D927-A8D1-46970EA4C135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2676" y="1067874"/>
            <a:ext cx="2933741" cy="29996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61C643-8210-200E-3A95-09A360685A72}"/>
              </a:ext>
            </a:extLst>
          </p:cNvPr>
          <p:cNvSpPr txBox="1"/>
          <p:nvPr/>
        </p:nvSpPr>
        <p:spPr>
          <a:xfrm>
            <a:off x="161563" y="5554212"/>
            <a:ext cx="4021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Curbside or Co-collected organics offers the best pathway to generating clean organic waste that is usable post digestion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1B6393-B54F-F97C-B539-A1F0866D04F6}"/>
              </a:ext>
            </a:extLst>
          </p:cNvPr>
          <p:cNvCxnSpPr>
            <a:cxnSpLocks/>
          </p:cNvCxnSpPr>
          <p:nvPr/>
        </p:nvCxnSpPr>
        <p:spPr>
          <a:xfrm>
            <a:off x="381360" y="3978075"/>
            <a:ext cx="1134811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33F0614-DDBD-4558-D765-FFCB58502E87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8481" y="4264435"/>
            <a:ext cx="1327275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2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30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"/>
            <a:ext cx="12192000" cy="8485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4567" y="113303"/>
            <a:ext cx="114775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Barriers To Success For Municipal</a:t>
            </a:r>
            <a:r>
              <a:rPr lang="en-US" sz="3400" b="1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Food Diversion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r="72852" b="17626"/>
          <a:stretch/>
        </p:blipFill>
        <p:spPr>
          <a:xfrm>
            <a:off x="11261785" y="-108612"/>
            <a:ext cx="745599" cy="933859"/>
          </a:xfrm>
          <a:prstGeom prst="rect">
            <a:avLst/>
          </a:prstGeom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EC0057-DE0B-B2C8-8EFE-D1DF5D026068}"/>
              </a:ext>
            </a:extLst>
          </p:cNvPr>
          <p:cNvSpPr/>
          <p:nvPr/>
        </p:nvSpPr>
        <p:spPr>
          <a:xfrm>
            <a:off x="399455" y="952588"/>
            <a:ext cx="5554493" cy="2056556"/>
          </a:xfrm>
          <a:prstGeom prst="rect">
            <a:avLst/>
          </a:prstGeom>
          <a:solidFill>
            <a:schemeClr val="accent6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5360CB-A911-6B7E-AC77-94B0BAA24FFD}"/>
              </a:ext>
            </a:extLst>
          </p:cNvPr>
          <p:cNvSpPr/>
          <p:nvPr/>
        </p:nvSpPr>
        <p:spPr>
          <a:xfrm>
            <a:off x="6183039" y="952588"/>
            <a:ext cx="5554493" cy="205655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7F6CF7-1574-15AA-8644-F3978B290708}"/>
              </a:ext>
            </a:extLst>
          </p:cNvPr>
          <p:cNvSpPr/>
          <p:nvPr/>
        </p:nvSpPr>
        <p:spPr>
          <a:xfrm>
            <a:off x="399457" y="3104034"/>
            <a:ext cx="5554491" cy="3611665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D83DE2-1D16-2373-B793-22061444E830}"/>
              </a:ext>
            </a:extLst>
          </p:cNvPr>
          <p:cNvSpPr/>
          <p:nvPr/>
        </p:nvSpPr>
        <p:spPr>
          <a:xfrm>
            <a:off x="6183039" y="3092094"/>
            <a:ext cx="5554489" cy="3623605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5FFF77-12B2-1E47-0989-34C29CD9549D}"/>
              </a:ext>
            </a:extLst>
          </p:cNvPr>
          <p:cNvSpPr txBox="1"/>
          <p:nvPr/>
        </p:nvSpPr>
        <p:spPr>
          <a:xfrm>
            <a:off x="541511" y="3376787"/>
            <a:ext cx="51491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B0604020202020204"/>
                <a:ea typeface="+mn-ea"/>
                <a:cs typeface="+mn-cs"/>
              </a:rPr>
              <a:t>Generate good quality organic waste suitable for composting and/or digestion.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737572">
                    <a:lumMod val="75000"/>
                  </a:srgbClr>
                </a:solidFill>
                <a:latin typeface="Lato" panose="020B0604020202020204"/>
              </a:rPr>
              <a:t>Coordination between communities to reach critical volumes of food waste. 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37572">
                    <a:lumMod val="75000"/>
                  </a:srgbClr>
                </a:solidFill>
                <a:effectLst/>
                <a:uLnTx/>
                <a:uFillTx/>
                <a:latin typeface="Lato" panose="020B0604020202020204"/>
                <a:ea typeface="+mn-ea"/>
                <a:cs typeface="+mn-cs"/>
              </a:rPr>
              <a:t>Education is vital.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737572">
                    <a:lumMod val="75000"/>
                  </a:srgbClr>
                </a:solidFill>
                <a:latin typeface="Lato" panose="020B0604020202020204"/>
              </a:rPr>
              <a:t>Many examples of curbside diversion programs exist in parts of the world; Italy, Germany, UK, etc. 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37572">
                    <a:lumMod val="75000"/>
                  </a:srgbClr>
                </a:solidFill>
                <a:effectLst/>
                <a:uLnTx/>
                <a:uFillTx/>
                <a:latin typeface="Lato" panose="020B0604020202020204"/>
                <a:ea typeface="+mn-ea"/>
                <a:cs typeface="+mn-cs"/>
              </a:rPr>
              <a:t>Technology is such </a:t>
            </a:r>
            <a:r>
              <a:rPr lang="en-US" sz="1600" dirty="0">
                <a:solidFill>
                  <a:srgbClr val="737572">
                    <a:lumMod val="75000"/>
                  </a:srgbClr>
                </a:solidFill>
                <a:latin typeface="Lato" panose="020B0604020202020204"/>
              </a:rPr>
              <a:t>that digesters can now accept higher contamination rate material that would be generated from such programs.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37572">
                  <a:lumMod val="75000"/>
                </a:srgbClr>
              </a:solidFill>
              <a:effectLst/>
              <a:uLnTx/>
              <a:uFillTx/>
              <a:latin typeface="Lato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EFD060-DF3D-4CD9-AB82-43FF77AF970F}"/>
              </a:ext>
            </a:extLst>
          </p:cNvPr>
          <p:cNvSpPr txBox="1"/>
          <p:nvPr/>
        </p:nvSpPr>
        <p:spPr>
          <a:xfrm>
            <a:off x="686880" y="2357961"/>
            <a:ext cx="4928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B0604020202020204"/>
                <a:ea typeface="+mn-ea"/>
                <a:cs typeface="+mn-cs"/>
              </a:rPr>
              <a:t>Good Food Separation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E9F17D0-9DE4-CEBE-DDD6-21C3A663ACF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0712" y="990899"/>
            <a:ext cx="1280438" cy="151738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E0BC06B-29C1-3AA9-E279-F792BCDFC300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3029" y="1213011"/>
            <a:ext cx="1263626" cy="12250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3D46FFD-7F2B-2E7C-6547-9092FC7560FB}"/>
              </a:ext>
            </a:extLst>
          </p:cNvPr>
          <p:cNvSpPr txBox="1"/>
          <p:nvPr/>
        </p:nvSpPr>
        <p:spPr>
          <a:xfrm>
            <a:off x="6328412" y="2357961"/>
            <a:ext cx="52637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latin typeface="Lato" panose="020B0604020202020204"/>
              </a:rPr>
              <a:t>Transportation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13DFBC-7C24-5A5F-CA24-4D9AD096F372}"/>
              </a:ext>
            </a:extLst>
          </p:cNvPr>
          <p:cNvSpPr txBox="1"/>
          <p:nvPr/>
        </p:nvSpPr>
        <p:spPr>
          <a:xfrm>
            <a:off x="6385698" y="3376787"/>
            <a:ext cx="535183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B0604020202020204"/>
                <a:ea typeface="+mn-ea"/>
                <a:cs typeface="+mn-cs"/>
              </a:rPr>
              <a:t>Community partnership</a:t>
            </a:r>
            <a:r>
              <a:rPr lang="en-US" sz="1600" b="1" dirty="0">
                <a:solidFill>
                  <a:srgbClr val="002060"/>
                </a:solidFill>
                <a:latin typeface="Lato" panose="020B0604020202020204"/>
              </a:rPr>
              <a:t>s for collection and transportation of food waste is key to stabilizing costs.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737572">
                    <a:lumMod val="75000"/>
                  </a:srgbClr>
                </a:solidFill>
                <a:latin typeface="Lato" panose="020B0604020202020204"/>
              </a:rPr>
              <a:t>In other parts of the world, separate collection vehicles, running on biogas, collect food waste in short radius’ around digesters.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737572">
                    <a:lumMod val="75000"/>
                  </a:srgbClr>
                </a:solidFill>
                <a:latin typeface="Lato" panose="020B0604020202020204"/>
              </a:rPr>
              <a:t>Co-collection model is being piloted in certain communities, such a Meriden.</a:t>
            </a:r>
          </a:p>
          <a:p>
            <a:pPr marL="630238" lvl="1" indent="-173038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737572">
                    <a:lumMod val="75000"/>
                  </a:srgbClr>
                </a:solidFill>
                <a:latin typeface="Lato" panose="020B0604020202020204"/>
              </a:rPr>
              <a:t>Collecting bagged food waste in the same collection container as garbage. 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37572">
                  <a:lumMod val="75000"/>
                </a:srgbClr>
              </a:solidFill>
              <a:effectLst/>
              <a:uLnTx/>
              <a:uFillTx/>
              <a:latin typeface="Lato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84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7" grpId="0" animBg="1"/>
      <p:bldP spid="18" grpId="0"/>
      <p:bldP spid="19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1_Office Theme">
  <a:themeElements>
    <a:clrScheme name="Marketing Pitch - Rocketo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249DCE"/>
      </a:accent1>
      <a:accent2>
        <a:srgbClr val="38ACC3"/>
      </a:accent2>
      <a:accent3>
        <a:srgbClr val="21B3A9"/>
      </a:accent3>
      <a:accent4>
        <a:srgbClr val="5FBD73"/>
      </a:accent4>
      <a:accent5>
        <a:srgbClr val="566986"/>
      </a:accent5>
      <a:accent6>
        <a:srgbClr val="D8D8D8"/>
      </a:accent6>
      <a:hlink>
        <a:srgbClr val="6DA4EC"/>
      </a:hlink>
      <a:folHlink>
        <a:srgbClr val="CF96E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46C5501-64DB-487F-BD55-F905DB1AC1CC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1277</Words>
  <Application>Microsoft Office PowerPoint</Application>
  <PresentationFormat>Widescreen</PresentationFormat>
  <Paragraphs>150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Lato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paganini</dc:creator>
  <cp:lastModifiedBy>Kathryn Dube</cp:lastModifiedBy>
  <cp:revision>21</cp:revision>
  <dcterms:created xsi:type="dcterms:W3CDTF">2022-06-07T15:24:04Z</dcterms:created>
  <dcterms:modified xsi:type="dcterms:W3CDTF">2022-06-09T17:36:26Z</dcterms:modified>
</cp:coreProperties>
</file>