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Black" panose="00000A00000000000000" pitchFamily="2" charset="0"/>
      <p:bold r:id="rId27"/>
      <p:boldItalic r:id="rId28"/>
    </p:embeddedFont>
    <p:embeddedFont>
      <p:font typeface="Montserrat ExtraBold" panose="00000900000000000000" pitchFamily="2" charset="0"/>
      <p:bold r:id="rId29"/>
      <p:boldItalic r:id="rId30"/>
    </p:embeddedFont>
    <p:embeddedFont>
      <p:font typeface="Montserrat Medium" panose="00000600000000000000" pitchFamily="2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  <p:embeddedFont>
      <p:font typeface="Rock Salt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0b8e126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0b8e126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8cadda161_1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18cadda161_1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30" y="685800"/>
            <a:ext cx="457344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8cadda161_1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18cadda161_1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30" y="685800"/>
            <a:ext cx="457344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3a5af9e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3a5af9e3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69270845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169270845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8cadda161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8cadda161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30b8e126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30b8e126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6927084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6927084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8cadda161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8cadda161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Excel, that multiple spreadsheets versions are required, and that email is used for communication and workflow.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talk about having to do this 3 times (Capital, Personnel and Operational).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 we need to produce the budget book.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this sound like your world?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8cadda161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8cadda161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8cadda16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8cadda161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8cadda161_1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18cadda161_1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30" y="685800"/>
            <a:ext cx="457344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cadda161_1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18cadda161_1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30" y="685800"/>
            <a:ext cx="457344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8cadda161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18cadda161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30" y="685800"/>
            <a:ext cx="457344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with subhead)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61950" y="1220525"/>
            <a:ext cx="66201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63B7"/>
              </a:buClr>
              <a:buSzPts val="4200"/>
              <a:buNone/>
              <a:defRPr sz="4200">
                <a:solidFill>
                  <a:srgbClr val="0463B7"/>
                </a:solidFill>
              </a:defRPr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25100" y="2757325"/>
            <a:ext cx="469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1600"/>
              <a:buNone/>
              <a:defRPr>
                <a:solidFill>
                  <a:srgbClr val="46494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blank">
  <p:cSld name="BLANK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687" cy="39375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226325" y="411480"/>
            <a:ext cx="8691349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B89"/>
              </a:buClr>
              <a:buSzPts val="2700"/>
              <a:buFont typeface="Montserrat Extra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226325" y="1028700"/>
            <a:ext cx="869134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44444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3772834" y="1439770"/>
            <a:ext cx="5144840" cy="320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3655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700"/>
              <a:buChar char="•"/>
              <a:defRPr sz="1700" b="1" i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o"/>
              <a:defRPr sz="1000"/>
            </a:lvl4pPr>
            <a:lvl5pPr marL="2286000" lvl="4" indent="-279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Char char="•"/>
              <a:defRPr sz="8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19" y="4779225"/>
            <a:ext cx="9144038" cy="36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 l="-8168" t="-17786" r="-15977" b="-24501"/>
          <a:stretch/>
        </p:blipFill>
        <p:spPr>
          <a:xfrm>
            <a:off x="166373" y="4842619"/>
            <a:ext cx="1222205" cy="2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6913223" y="4822650"/>
            <a:ext cx="1745087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Cycle Management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6373" y="411480"/>
            <a:ext cx="8691349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B89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-19" y="4779225"/>
            <a:ext cx="9144038" cy="36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 l="-8168" t="-17786" r="-15977" b="-24501"/>
          <a:stretch/>
        </p:blipFill>
        <p:spPr>
          <a:xfrm>
            <a:off x="166373" y="4842619"/>
            <a:ext cx="1222205" cy="2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6913223" y="4822650"/>
            <a:ext cx="1745087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Cycle Management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19" y="4779225"/>
            <a:ext cx="9144038" cy="36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2">
            <a:alphaModFix/>
          </a:blip>
          <a:srcRect l="-8168" t="-17786" r="-15977" b="-24501"/>
          <a:stretch/>
        </p:blipFill>
        <p:spPr>
          <a:xfrm>
            <a:off x="166373" y="4842619"/>
            <a:ext cx="1222205" cy="2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6913223" y="4822650"/>
            <a:ext cx="1745087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Cycle Management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B89"/>
              </a:buClr>
              <a:buSzPts val="4000"/>
              <a:buFont typeface="Montserrat ExtraBold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-19" y="4779225"/>
            <a:ext cx="9144038" cy="36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l="-8168" t="-17786" r="-15977" b="-24501"/>
          <a:stretch/>
        </p:blipFill>
        <p:spPr>
          <a:xfrm>
            <a:off x="166373" y="4842619"/>
            <a:ext cx="1222205" cy="2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6913223" y="4822650"/>
            <a:ext cx="1745087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Cycle Management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26325" y="411480"/>
            <a:ext cx="8691349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B89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628650" y="1028700"/>
            <a:ext cx="7886700" cy="363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Montserrat Medium"/>
              <a:buChar char="•"/>
              <a:defRPr/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Char char="–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Montserrat Medium"/>
              <a:buChar char="▪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Montserrat Medium"/>
              <a:buChar char="o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Montserrat Medium"/>
              <a:buChar char="•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2921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2921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21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21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-19" y="4779225"/>
            <a:ext cx="9144038" cy="36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 l="-8168" t="-17786" r="-15977" b="-24501"/>
          <a:stretch/>
        </p:blipFill>
        <p:spPr>
          <a:xfrm>
            <a:off x="166373" y="4842619"/>
            <a:ext cx="1222205" cy="2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6913223" y="4822650"/>
            <a:ext cx="1745087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Cycle Management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ark">
  <p:cSld name="CUSTOM_1">
    <p:bg>
      <p:bgPr>
        <a:solidFill>
          <a:srgbClr val="0463B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261950" y="1220525"/>
            <a:ext cx="66201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225100" y="2757325"/>
            <a:ext cx="469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DFE"/>
              </a:buClr>
              <a:buSzPts val="1600"/>
              <a:buNone/>
              <a:defRPr>
                <a:solidFill>
                  <a:srgbClr val="DAED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no subhead)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265100" y="1517850"/>
            <a:ext cx="661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3B7"/>
              </a:buClr>
              <a:buSzPts val="4200"/>
              <a:buNone/>
              <a:defRPr sz="4200">
                <a:solidFill>
                  <a:srgbClr val="0463B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016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1600"/>
              <a:buChar char="●"/>
              <a:defRPr sz="1600">
                <a:solidFill>
                  <a:srgbClr val="46494B"/>
                </a:solidFill>
              </a:defRPr>
            </a:lvl1pPr>
            <a:lvl2pPr marL="914400" lvl="1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○"/>
              <a:defRPr sz="1600">
                <a:solidFill>
                  <a:srgbClr val="46494B"/>
                </a:solidFill>
              </a:defRPr>
            </a:lvl2pPr>
            <a:lvl3pPr marL="1371600" lvl="2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■"/>
              <a:defRPr sz="1600">
                <a:solidFill>
                  <a:srgbClr val="46494B"/>
                </a:solidFill>
              </a:defRPr>
            </a:lvl3pPr>
            <a:lvl4pPr marL="1828800" lvl="3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●"/>
              <a:defRPr sz="1600">
                <a:solidFill>
                  <a:srgbClr val="46494B"/>
                </a:solidFill>
              </a:defRPr>
            </a:lvl4pPr>
            <a:lvl5pPr marL="2286000" lvl="4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○"/>
              <a:defRPr sz="1600">
                <a:solidFill>
                  <a:srgbClr val="46494B"/>
                </a:solidFill>
              </a:defRPr>
            </a:lvl5pPr>
            <a:lvl6pPr marL="2743200" lvl="5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■"/>
              <a:defRPr sz="1600">
                <a:solidFill>
                  <a:srgbClr val="46494B"/>
                </a:solidFill>
              </a:defRPr>
            </a:lvl6pPr>
            <a:lvl7pPr marL="3200400" lvl="6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●"/>
              <a:defRPr sz="1600">
                <a:solidFill>
                  <a:srgbClr val="46494B"/>
                </a:solidFill>
              </a:defRPr>
            </a:lvl7pPr>
            <a:lvl8pPr marL="3657600" lvl="7" indent="-33020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Char char="○"/>
              <a:defRPr sz="1600">
                <a:solidFill>
                  <a:srgbClr val="46494B"/>
                </a:solidFill>
              </a:defRPr>
            </a:lvl8pPr>
            <a:lvl9pPr marL="4114800" lvl="8" indent="-33020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46494B"/>
              </a:buClr>
              <a:buSzPts val="1600"/>
              <a:buChar char="■"/>
              <a:defRPr sz="1600">
                <a:solidFill>
                  <a:srgbClr val="46494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9700"/>
            <a:ext cx="64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3B7"/>
              </a:buClr>
              <a:buSzPts val="2800"/>
              <a:buNone/>
              <a:defRPr>
                <a:solidFill>
                  <a:srgbClr val="0463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319700"/>
            <a:ext cx="640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3B7"/>
              </a:buClr>
              <a:buSzPts val="2800"/>
              <a:buNone/>
              <a:defRPr>
                <a:solidFill>
                  <a:srgbClr val="0463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805148"/>
            <a:ext cx="1153024" cy="1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311700" y="1080575"/>
            <a:ext cx="640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2200"/>
              <a:buNone/>
              <a:defRPr sz="2200">
                <a:solidFill>
                  <a:srgbClr val="46494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 hasCustomPrompt="1"/>
          </p:nvPr>
        </p:nvSpPr>
        <p:spPr>
          <a:xfrm>
            <a:off x="657900" y="1011075"/>
            <a:ext cx="45420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Font typeface="Montserrat Black"/>
              <a:buNone/>
              <a:defRPr sz="80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7900" y="2227800"/>
            <a:ext cx="53250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2200"/>
              <a:buNone/>
              <a:defRPr sz="2200">
                <a:solidFill>
                  <a:srgbClr val="46494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half photo)">
  <p:cSld name="CUSTO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>
            <a:spLocks noGrp="1"/>
          </p:cNvSpPr>
          <p:nvPr>
            <p:ph type="pic" idx="2"/>
          </p:nvPr>
        </p:nvSpPr>
        <p:spPr>
          <a:xfrm>
            <a:off x="4222900" y="0"/>
            <a:ext cx="4921200" cy="46704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52425" y="1049200"/>
            <a:ext cx="35103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352425" y="1990125"/>
            <a:ext cx="26889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1600"/>
              <a:buNone/>
              <a:defRPr>
                <a:solidFill>
                  <a:srgbClr val="46494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">
  <p:cSld name="CUSTOM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215600" y="0"/>
            <a:ext cx="4928400" cy="4663800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2425" y="1049200"/>
            <a:ext cx="35103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2425" y="1990125"/>
            <a:ext cx="26889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1600"/>
              <a:buNone/>
              <a:defRPr>
                <a:solidFill>
                  <a:srgbClr val="46494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708675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226373" y="411480"/>
            <a:ext cx="8691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B89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-19" y="4779225"/>
            <a:ext cx="9144000" cy="3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 l="-8168" t="-17786" r="-15977" b="-24501"/>
          <a:stretch/>
        </p:blipFill>
        <p:spPr>
          <a:xfrm>
            <a:off x="166373" y="4842619"/>
            <a:ext cx="1222204" cy="23703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700" cy="2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6913223" y="4822650"/>
            <a:ext cx="1745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Budget Cycle Management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04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3B7"/>
              </a:buClr>
              <a:buSzPts val="2800"/>
              <a:buFont typeface="Montserrat"/>
              <a:buNone/>
              <a:defRPr sz="2800" b="1">
                <a:solidFill>
                  <a:srgbClr val="0463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●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○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■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●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○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■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●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6494B"/>
              </a:buClr>
              <a:buSzPts val="1600"/>
              <a:buFont typeface="Montserrat"/>
              <a:buChar char="○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6494B"/>
              </a:buClr>
              <a:buSzPts val="1600"/>
              <a:buFont typeface="Montserrat"/>
              <a:buChar char="■"/>
              <a:defRPr sz="1600">
                <a:solidFill>
                  <a:srgbClr val="46494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4668600"/>
            <a:ext cx="9144000" cy="474900"/>
          </a:xfrm>
          <a:prstGeom prst="rect">
            <a:avLst/>
          </a:prstGeom>
          <a:solidFill>
            <a:srgbClr val="0463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1700" y="4805148"/>
            <a:ext cx="1153024" cy="195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 amt="70000"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26373" y="411480"/>
            <a:ext cx="8691349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ontserrat ExtraBold"/>
              <a:buNone/>
              <a:defRPr sz="27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8650" y="1028700"/>
            <a:ext cx="7886700" cy="363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Montserrat Medium"/>
              <a:buChar char="•"/>
              <a:defRPr sz="2000" i="0" u="none" strike="noStrike" cap="none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Montserrat Medium"/>
              <a:buChar char="–"/>
              <a:defRPr sz="1700" i="0" u="none" strike="noStrike" cap="none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ontserrat Medium"/>
              <a:buChar char="▪"/>
              <a:defRPr sz="1400" i="0" u="none" strike="noStrike" cap="none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 Medium"/>
              <a:buChar char="o"/>
              <a:defRPr sz="1200" i="0" u="none" strike="noStrike" cap="none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Montserrat Medium"/>
              <a:buChar char="•"/>
              <a:defRPr sz="1000" i="0" u="none" strike="noStrike" cap="none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Char char="•"/>
              <a:defRPr sz="10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687" cy="3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000">
                <a:solidFill>
                  <a:srgbClr val="44444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18" Type="http://schemas.openxmlformats.org/officeDocument/2006/relationships/image" Target="../media/image40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battaglia@cleargov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eargov.com/lp/dem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55600" y="361325"/>
            <a:ext cx="4675500" cy="13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Modernizing the budget process for smaller municipalities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>
            <a:spLocks noGrp="1"/>
          </p:cNvSpPr>
          <p:nvPr>
            <p:ph type="pic" idx="2"/>
          </p:nvPr>
        </p:nvSpPr>
        <p:spPr>
          <a:xfrm>
            <a:off x="5028025" y="0"/>
            <a:ext cx="4116000" cy="4670400"/>
          </a:xfrm>
          <a:prstGeom prst="rect">
            <a:avLst/>
          </a:prstGeom>
        </p:spPr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l="15989" r="25270"/>
          <a:stretch/>
        </p:blipFill>
        <p:spPr>
          <a:xfrm>
            <a:off x="5027925" y="0"/>
            <a:ext cx="4116076" cy="467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49250" y="2095500"/>
            <a:ext cx="4288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Presenter: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Rob Battaglia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Senior Market Development Executive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@ ClearGov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Moderator: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Kathryn Dube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Director of Membership &amp; Administrative Services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@ COST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1029447" y="309825"/>
            <a:ext cx="5073894" cy="4115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Black"/>
                <a:ea typeface="Montserrat Black"/>
                <a:cs typeface="Montserrat Black"/>
                <a:sym typeface="Montserrat Black"/>
              </a:rPr>
              <a:t>Digital Budget Book</a:t>
            </a:r>
            <a:r>
              <a:rPr lang="en" sz="1800" b="0">
                <a:solidFill>
                  <a:srgbClr val="595959"/>
                </a:solidFill>
              </a:rPr>
              <a:t>  </a:t>
            </a:r>
            <a:r>
              <a:rPr lang="en" sz="18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 </a:t>
            </a:r>
            <a:r>
              <a:rPr lang="en"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 Overview</a:t>
            </a:r>
            <a:endParaRPr sz="16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1782256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2794906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3643525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5" y="1782256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5" y="2794906"/>
            <a:ext cx="168558" cy="16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13319" y="3576887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Department Specific Pages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a few clicks build department pages, including auto-updating revenue and expenditure data. Invite department heads to add context, narrative and strategic goals.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3395462" y="2733901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 Improvements Inclusion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Automatically add annual and multi-year capital improvement plans directly into your digital budget book.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713316" y="2733901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Automated Fund Summaries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Auto-generate pages for each fund in </a:t>
            </a:r>
            <a:b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budget, pre-populated with revenue, expense and historical data.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713316" y="1719921"/>
            <a:ext cx="235769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Built-in GFOA Best Practices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Built-in GFOA framework and templates auto-create key sections and pre-populate them with data. Simply </a:t>
            </a:r>
            <a:b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your narrative to complete an </a:t>
            </a:r>
            <a:b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award- winning budget book.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532858" y="772425"/>
            <a:ext cx="5102702" cy="7544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industry’s first website-based solution that automates most of the budget book creation process using templates and data-driven charts and tables. Meet GFOA award criteria and deliver new levels of clarity, engagement and understanding for your citizens.</a:t>
            </a:r>
            <a:endParaRPr sz="11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5" y="3643525"/>
            <a:ext cx="168558" cy="16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3396302" y="1719921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Collaborate and Customize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Invite department heads and other stakeholders to edit key sections of the budget book. Customize and control how your budget data is displayed and shared with the public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3396320" y="3576887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 Data Updates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and expense data are automatically updated as your budget changes, eliminating errors and saving time. Really valuable for those last-minute tweaks.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4">
            <a:alphaModFix/>
          </a:blip>
          <a:srcRect t="19" b="29"/>
          <a:stretch/>
        </p:blipFill>
        <p:spPr>
          <a:xfrm>
            <a:off x="5945908" y="272888"/>
            <a:ext cx="3016540" cy="425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 rotWithShape="1">
          <a:blip r:embed="rId5">
            <a:alphaModFix/>
          </a:blip>
          <a:srcRect t="219" b="219"/>
          <a:stretch/>
        </p:blipFill>
        <p:spPr>
          <a:xfrm>
            <a:off x="609678" y="358744"/>
            <a:ext cx="313669" cy="3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10</a:t>
            </a:fld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1060130" y="336113"/>
            <a:ext cx="4315230" cy="4115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Black"/>
                <a:ea typeface="Montserrat Black"/>
                <a:cs typeface="Montserrat Black"/>
                <a:sym typeface="Montserrat Black"/>
              </a:rPr>
              <a:t>Transparency</a:t>
            </a:r>
            <a:r>
              <a:rPr lang="en" sz="1800" b="0">
                <a:solidFill>
                  <a:srgbClr val="595959"/>
                </a:solidFill>
              </a:rPr>
              <a:t>  </a:t>
            </a:r>
            <a:r>
              <a:rPr lang="en" sz="18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 </a:t>
            </a:r>
            <a:r>
              <a:rPr lang="en"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 Overview</a:t>
            </a:r>
            <a:endParaRPr sz="16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1655889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2582326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3528620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1655889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2582326"/>
            <a:ext cx="168558" cy="16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713300" y="1590408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Financial Story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Help internal stakeholders and residents easily visualize and interpret important fiscal metrics to drive community support.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713300" y="2521313"/>
            <a:ext cx="2501726" cy="72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Checkbook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At your option, deliver searchable  check-level detail to help build public trust, dispel misconceptions, and increase accountability.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713308" y="3469007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 Chart Builder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Easily build dynamic financial, performance, and custom charts to display throughout the public profile.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3396925" y="1590394"/>
            <a:ext cx="1978470" cy="86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Peer Comparisons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Integrated peer group comparisons bring your data to life and provide critical context to close the communication gap.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3396925" y="2521313"/>
            <a:ext cx="1930983" cy="92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Department Dashboards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Easily create custom dashboard pages for each department to showcase the key benefits you’re driving for you community.</a:t>
            </a: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509302" y="772425"/>
            <a:ext cx="5126332" cy="7544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Tell your financial story using our simple-to-navigate transparency center. Easy-to-understand infographics help you share financial information, departmental goals, and results in a way that informs and engages your community.</a:t>
            </a:r>
            <a:endParaRPr sz="11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28"/>
          <p:cNvPicPr preferRelativeResize="0"/>
          <p:nvPr/>
        </p:nvPicPr>
        <p:blipFill rotWithShape="1">
          <a:blip r:embed="rId4">
            <a:alphaModFix/>
          </a:blip>
          <a:srcRect r="4589"/>
          <a:stretch/>
        </p:blipFill>
        <p:spPr>
          <a:xfrm>
            <a:off x="5485035" y="591206"/>
            <a:ext cx="5126334" cy="380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5">
            <a:alphaModFix/>
          </a:blip>
          <a:srcRect t="219" b="219"/>
          <a:stretch/>
        </p:blipFill>
        <p:spPr>
          <a:xfrm>
            <a:off x="609678" y="358744"/>
            <a:ext cx="313669" cy="3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11</a:t>
            </a:fld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226350" y="326667"/>
            <a:ext cx="8691300" cy="4116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Connecticut ClearGov Community</a:t>
            </a:r>
            <a:endParaRPr sz="2400"/>
          </a:p>
        </p:txBody>
      </p:sp>
      <p:sp>
        <p:nvSpPr>
          <p:cNvPr id="287" name="Google Shape;287;p29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700" cy="2370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12</a:t>
            </a:fld>
            <a:endParaRPr sz="1100"/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750" y="885834"/>
            <a:ext cx="1054100" cy="10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2250" y="2190487"/>
            <a:ext cx="10541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874" y="2173962"/>
            <a:ext cx="10541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6788" y="3480987"/>
            <a:ext cx="975900" cy="9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8327" y="2119773"/>
            <a:ext cx="1054100" cy="116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5150" y="3496111"/>
            <a:ext cx="1054099" cy="105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6750" y="847787"/>
            <a:ext cx="1162500" cy="11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1875" y="2131260"/>
            <a:ext cx="1054100" cy="113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1775" y="947123"/>
            <a:ext cx="10541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/>
          <p:cNvPicPr preferRelativeResize="0"/>
          <p:nvPr/>
        </p:nvPicPr>
        <p:blipFill rotWithShape="1">
          <a:blip r:embed="rId12">
            <a:alphaModFix/>
          </a:blip>
          <a:srcRect l="20584"/>
          <a:stretch/>
        </p:blipFill>
        <p:spPr>
          <a:xfrm>
            <a:off x="5344575" y="669550"/>
            <a:ext cx="1758825" cy="150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76400" y="830901"/>
            <a:ext cx="1162500" cy="117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2350" y="2079124"/>
            <a:ext cx="1425400" cy="12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/>
          <p:cNvPicPr preferRelativeResize="0"/>
          <p:nvPr/>
        </p:nvPicPr>
        <p:blipFill rotWithShape="1">
          <a:blip r:embed="rId15">
            <a:alphaModFix/>
          </a:blip>
          <a:srcRect r="43826"/>
          <a:stretch/>
        </p:blipFill>
        <p:spPr>
          <a:xfrm>
            <a:off x="7163000" y="3493613"/>
            <a:ext cx="975900" cy="105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 rotWithShape="1">
          <a:blip r:embed="rId16">
            <a:alphaModFix/>
          </a:blip>
          <a:srcRect b="10929"/>
          <a:stretch/>
        </p:blipFill>
        <p:spPr>
          <a:xfrm>
            <a:off x="4550413" y="2151588"/>
            <a:ext cx="1425400" cy="113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30225" y="3439925"/>
            <a:ext cx="10541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21775" y="3496473"/>
            <a:ext cx="1054100" cy="104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226275" y="2665567"/>
            <a:ext cx="8691300" cy="4116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Budget Cycle Challenges Discussion</a:t>
            </a:r>
            <a:endParaRPr sz="2400"/>
          </a:p>
        </p:txBody>
      </p:sp>
      <p:sp>
        <p:nvSpPr>
          <p:cNvPr id="309" name="Google Shape;309;p30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700" cy="2370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13</a:t>
            </a:fld>
            <a:endParaRPr sz="1100"/>
          </a:p>
        </p:txBody>
      </p:sp>
      <p:pic>
        <p:nvPicPr>
          <p:cNvPr id="310" name="Google Shape;3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825" y="1008225"/>
            <a:ext cx="21907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226275" y="2665567"/>
            <a:ext cx="8691449" cy="4115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Product Demonstration</a:t>
            </a:r>
            <a:endParaRPr sz="2400"/>
          </a:p>
        </p:txBody>
      </p:sp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343" y="1470413"/>
            <a:ext cx="1328981" cy="9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14</a:t>
            </a:fld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444300" y="439800"/>
            <a:ext cx="78393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For More Information:</a:t>
            </a:r>
            <a:endParaRPr sz="370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>
            <a:off x="8283608" y="4703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5" name="Google Shape;325;p32"/>
          <p:cNvSpPr txBox="1"/>
          <p:nvPr/>
        </p:nvSpPr>
        <p:spPr>
          <a:xfrm>
            <a:off x="1312200" y="1434375"/>
            <a:ext cx="69714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ClearGov for Connecticut:  Rob Battaglia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Phone:  631-747-3253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Email:    </a:t>
            </a:r>
            <a:r>
              <a:rPr lang="en" sz="2000" b="1" dirty="0">
                <a:solidFill>
                  <a:schemeClr val="tx1">
                    <a:lumMod val="50000"/>
                  </a:schemeClr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rbattaglia@cleargov.com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Want to learn more about ClearGov? </a:t>
            </a:r>
            <a:r>
              <a:rPr lang="en" sz="2000" u="sng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 demo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222250" y="289200"/>
            <a:ext cx="86148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Guest Speakers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Tony Genovese, Town of Woodbridge</a:t>
            </a:r>
            <a:br>
              <a:rPr lang="en" sz="2800"/>
            </a:b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Rob Buden, Town of Plainville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Cindy Varrichio, Town of East Haddam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222250" y="289200"/>
            <a:ext cx="86148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Webinar Agenda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" sz="2300"/>
              <a:t>Introduction and background</a:t>
            </a:r>
            <a:br>
              <a:rPr lang="en" sz="2800"/>
            </a:br>
            <a:br>
              <a:rPr lang="en" sz="2800"/>
            </a:br>
            <a:endParaRPr sz="28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romanUcPeriod"/>
            </a:pPr>
            <a:r>
              <a:rPr lang="en" sz="2300"/>
              <a:t>Roundtable discussion: Common budget cycle challenges</a:t>
            </a:r>
            <a:br>
              <a:rPr lang="en" sz="2800"/>
            </a:br>
            <a:br>
              <a:rPr lang="en" sz="2800"/>
            </a:br>
            <a:endParaRPr sz="2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 sz="2300"/>
              <a:t>ClearGov product demonstration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3190923" y="2550"/>
            <a:ext cx="5953189" cy="4773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21"/>
          <p:cNvGrpSpPr/>
          <p:nvPr/>
        </p:nvGrpSpPr>
        <p:grpSpPr>
          <a:xfrm>
            <a:off x="4725017" y="990327"/>
            <a:ext cx="2759766" cy="2597415"/>
            <a:chOff x="6298447" y="1320436"/>
            <a:chExt cx="3678768" cy="3463220"/>
          </a:xfrm>
        </p:grpSpPr>
        <p:cxnSp>
          <p:nvCxnSpPr>
            <p:cNvPr id="117" name="Google Shape;117;p21"/>
            <p:cNvCxnSpPr>
              <a:stCxn id="118" idx="1"/>
              <a:endCxn id="119" idx="1"/>
            </p:cNvCxnSpPr>
            <p:nvPr/>
          </p:nvCxnSpPr>
          <p:spPr>
            <a:xfrm>
              <a:off x="6298447" y="2126580"/>
              <a:ext cx="600" cy="2656800"/>
            </a:xfrm>
            <a:prstGeom prst="curvedConnector3">
              <a:avLst>
                <a:gd name="adj1" fmla="val -280932872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21"/>
            <p:cNvCxnSpPr>
              <a:stCxn id="118" idx="0"/>
              <a:endCxn id="121" idx="0"/>
            </p:cNvCxnSpPr>
            <p:nvPr/>
          </p:nvCxnSpPr>
          <p:spPr>
            <a:xfrm rot="-5400000">
              <a:off x="8037115" y="-137564"/>
              <a:ext cx="482100" cy="3398100"/>
            </a:xfrm>
            <a:prstGeom prst="curvedConnector3">
              <a:avLst>
                <a:gd name="adj1" fmla="val 275676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1"/>
            <p:cNvCxnSpPr>
              <a:stCxn id="121" idx="1"/>
              <a:endCxn id="119" idx="3"/>
            </p:cNvCxnSpPr>
            <p:nvPr/>
          </p:nvCxnSpPr>
          <p:spPr>
            <a:xfrm flipH="1">
              <a:off x="6859635" y="1644455"/>
              <a:ext cx="2836800" cy="3139200"/>
            </a:xfrm>
            <a:prstGeom prst="curvedConnector3">
              <a:avLst>
                <a:gd name="adj1" fmla="val 25747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1"/>
            <p:cNvCxnSpPr>
              <a:stCxn id="119" idx="3"/>
              <a:endCxn id="118" idx="2"/>
            </p:cNvCxnSpPr>
            <p:nvPr/>
          </p:nvCxnSpPr>
          <p:spPr>
            <a:xfrm rot="10800000">
              <a:off x="6578983" y="2450718"/>
              <a:ext cx="280800" cy="2332800"/>
            </a:xfrm>
            <a:prstGeom prst="curvedConnector4">
              <a:avLst>
                <a:gd name="adj1" fmla="val -187096"/>
                <a:gd name="adj2" fmla="val 56095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" name="Google Shape;124;p21"/>
          <p:cNvGrpSpPr/>
          <p:nvPr/>
        </p:nvGrpSpPr>
        <p:grpSpPr>
          <a:xfrm>
            <a:off x="4665991" y="1116346"/>
            <a:ext cx="2818708" cy="2597415"/>
            <a:chOff x="6219765" y="1488461"/>
            <a:chExt cx="3757338" cy="3463220"/>
          </a:xfrm>
        </p:grpSpPr>
        <p:cxnSp>
          <p:nvCxnSpPr>
            <p:cNvPr id="125" name="Google Shape;125;p21"/>
            <p:cNvCxnSpPr/>
            <p:nvPr/>
          </p:nvCxnSpPr>
          <p:spPr>
            <a:xfrm rot="10800000" flipH="1">
              <a:off x="6219765" y="1488461"/>
              <a:ext cx="3398100" cy="482100"/>
            </a:xfrm>
            <a:prstGeom prst="curvedConnector3">
              <a:avLst>
                <a:gd name="adj1" fmla="val 275676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21"/>
            <p:cNvCxnSpPr>
              <a:stCxn id="118" idx="2"/>
              <a:endCxn id="119" idx="1"/>
            </p:cNvCxnSpPr>
            <p:nvPr/>
          </p:nvCxnSpPr>
          <p:spPr>
            <a:xfrm rot="5400000">
              <a:off x="5272315" y="3476625"/>
              <a:ext cx="2332800" cy="280800"/>
            </a:xfrm>
            <a:prstGeom prst="curvedConnector4">
              <a:avLst>
                <a:gd name="adj1" fmla="val 30486"/>
                <a:gd name="adj2" fmla="val 433695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21"/>
            <p:cNvCxnSpPr/>
            <p:nvPr/>
          </p:nvCxnSpPr>
          <p:spPr>
            <a:xfrm rot="5400000">
              <a:off x="6349085" y="1963680"/>
              <a:ext cx="3139200" cy="2836800"/>
            </a:xfrm>
            <a:prstGeom prst="curvedConnector3">
              <a:avLst>
                <a:gd name="adj1" fmla="val 25747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21"/>
            <p:cNvCxnSpPr>
              <a:stCxn id="121" idx="2"/>
              <a:endCxn id="118" idx="2"/>
            </p:cNvCxnSpPr>
            <p:nvPr/>
          </p:nvCxnSpPr>
          <p:spPr>
            <a:xfrm rot="5400000">
              <a:off x="8037003" y="510500"/>
              <a:ext cx="482100" cy="3398100"/>
            </a:xfrm>
            <a:prstGeom prst="curvedConnector3">
              <a:avLst>
                <a:gd name="adj1" fmla="val 288706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93211" y="723131"/>
            <a:ext cx="2740060" cy="67905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Legacy Budgeting Cycles are Inefficient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923" y="0"/>
            <a:ext cx="107156" cy="477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21"/>
          <p:cNvGrpSpPr/>
          <p:nvPr/>
        </p:nvGrpSpPr>
        <p:grpSpPr>
          <a:xfrm>
            <a:off x="293211" y="1624125"/>
            <a:ext cx="2591973" cy="2435100"/>
            <a:chOff x="390850" y="3202150"/>
            <a:chExt cx="3455100" cy="3246800"/>
          </a:xfrm>
        </p:grpSpPr>
        <p:sp>
          <p:nvSpPr>
            <p:cNvPr id="132" name="Google Shape;132;p21"/>
            <p:cNvSpPr txBox="1"/>
            <p:nvPr/>
          </p:nvSpPr>
          <p:spPr>
            <a:xfrm>
              <a:off x="390850" y="5460150"/>
              <a:ext cx="3455100" cy="9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Rock Salt"/>
                  <a:ea typeface="Rock Salt"/>
                  <a:cs typeface="Rock Salt"/>
                  <a:sym typeface="Rock Salt"/>
                </a:rPr>
                <a:t>Tedious</a:t>
              </a:r>
              <a:br>
                <a:rPr lang="en" sz="1100">
                  <a:solidFill>
                    <a:srgbClr val="BB241C"/>
                  </a:solidFill>
                  <a:latin typeface="Rock Salt"/>
                  <a:ea typeface="Rock Salt"/>
                  <a:cs typeface="Rock Salt"/>
                  <a:sym typeface="Rock Salt"/>
                </a:rPr>
              </a:br>
              <a:r>
                <a:rPr lang="en" sz="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Constructing, combining and correcting multiple spreadsheets is taxing, tiresome and time-consuming.</a:t>
              </a:r>
              <a:endPara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21"/>
            <p:cNvSpPr txBox="1"/>
            <p:nvPr/>
          </p:nvSpPr>
          <p:spPr>
            <a:xfrm>
              <a:off x="390850" y="3202150"/>
              <a:ext cx="34551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Rock Salt"/>
                  <a:ea typeface="Rock Salt"/>
                  <a:cs typeface="Rock Salt"/>
                  <a:sym typeface="Rock Salt"/>
                </a:rPr>
                <a:t>Scattered</a:t>
              </a:r>
              <a:br>
                <a:rPr lang="en" sz="1100">
                  <a:solidFill>
                    <a:srgbClr val="BB241C"/>
                  </a:solidFill>
                  <a:latin typeface="Rock Salt"/>
                  <a:ea typeface="Rock Salt"/>
                  <a:cs typeface="Rock Salt"/>
                  <a:sym typeface="Rock Salt"/>
                </a:rPr>
              </a:br>
              <a:r>
                <a:rPr lang="en" sz="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Documents, emails, notes, etc. are spread across multiple inboxes and desktops.</a:t>
              </a:r>
              <a:endPara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390850" y="4331150"/>
              <a:ext cx="34551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4"/>
                  </a:solidFill>
                  <a:latin typeface="Rock Salt"/>
                  <a:ea typeface="Rock Salt"/>
                  <a:cs typeface="Rock Salt"/>
                  <a:sym typeface="Rock Salt"/>
                </a:rPr>
                <a:t>Disjointed</a:t>
              </a:r>
              <a:endParaRPr sz="1100">
                <a:solidFill>
                  <a:schemeClr val="accent4"/>
                </a:solidFill>
                <a:latin typeface="Rock Salt"/>
                <a:ea typeface="Rock Salt"/>
                <a:cs typeface="Rock Salt"/>
                <a:sym typeface="Rock Sal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Excel, Word and email are distinct, generic products that inhibit collaboration.</a:t>
              </a:r>
              <a:endPara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3168" y="3756479"/>
            <a:ext cx="705452" cy="679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1"/>
          <p:cNvGrpSpPr/>
          <p:nvPr/>
        </p:nvGrpSpPr>
        <p:grpSpPr>
          <a:xfrm>
            <a:off x="6429374" y="581669"/>
            <a:ext cx="2073219" cy="1242098"/>
            <a:chOff x="8570355" y="775558"/>
            <a:chExt cx="2763600" cy="1656131"/>
          </a:xfrm>
        </p:grpSpPr>
        <p:pic>
          <p:nvPicPr>
            <p:cNvPr id="137" name="Google Shape;137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16527" y="775558"/>
              <a:ext cx="1959573" cy="1102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21"/>
            <p:cNvSpPr txBox="1"/>
            <p:nvPr/>
          </p:nvSpPr>
          <p:spPr>
            <a:xfrm>
              <a:off x="8570355" y="1968489"/>
              <a:ext cx="27636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44444"/>
                  </a:solidFill>
                  <a:latin typeface="Rock Salt"/>
                  <a:ea typeface="Rock Salt"/>
                  <a:cs typeface="Rock Salt"/>
                  <a:sym typeface="Rock Salt"/>
                </a:rPr>
                <a:t>Operational Budget</a:t>
              </a:r>
              <a:endParaRPr sz="900">
                <a:solidFill>
                  <a:srgbClr val="4444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21" name="Google Shape;121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696435" y="1320411"/>
              <a:ext cx="561336" cy="648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21"/>
          <p:cNvGrpSpPr/>
          <p:nvPr/>
        </p:nvGrpSpPr>
        <p:grpSpPr>
          <a:xfrm>
            <a:off x="3934634" y="2983009"/>
            <a:ext cx="1887547" cy="1229545"/>
            <a:chOff x="5244866" y="3977346"/>
            <a:chExt cx="2516100" cy="1639393"/>
          </a:xfrm>
        </p:grpSpPr>
        <p:pic>
          <p:nvPicPr>
            <p:cNvPr id="140" name="Google Shape;140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23127" y="3977346"/>
              <a:ext cx="1959573" cy="1102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1"/>
            <p:cNvSpPr txBox="1"/>
            <p:nvPr/>
          </p:nvSpPr>
          <p:spPr>
            <a:xfrm>
              <a:off x="5244866" y="5153539"/>
              <a:ext cx="25161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44444"/>
                  </a:solidFill>
                  <a:latin typeface="Rock Salt"/>
                  <a:ea typeface="Rock Salt"/>
                  <a:cs typeface="Rock Salt"/>
                  <a:sym typeface="Rock Salt"/>
                </a:rPr>
                <a:t>Personnel Budget</a:t>
              </a:r>
              <a:endParaRPr sz="900">
                <a:solidFill>
                  <a:srgbClr val="4444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9" name="Google Shape;119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98447" y="4459473"/>
              <a:ext cx="561336" cy="6480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382" y="990306"/>
            <a:ext cx="1469680" cy="826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1"/>
          <p:cNvGrpSpPr/>
          <p:nvPr/>
        </p:nvGrpSpPr>
        <p:grpSpPr>
          <a:xfrm>
            <a:off x="4036311" y="1351902"/>
            <a:ext cx="1713804" cy="868099"/>
            <a:chOff x="5380402" y="1802536"/>
            <a:chExt cx="2284500" cy="1157466"/>
          </a:xfrm>
        </p:grpSpPr>
        <p:sp>
          <p:nvSpPr>
            <p:cNvPr id="144" name="Google Shape;144;p21"/>
            <p:cNvSpPr txBox="1"/>
            <p:nvPr/>
          </p:nvSpPr>
          <p:spPr>
            <a:xfrm>
              <a:off x="5380402" y="2496802"/>
              <a:ext cx="22845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44444"/>
                  </a:solidFill>
                  <a:latin typeface="Rock Salt"/>
                  <a:ea typeface="Rock Salt"/>
                  <a:cs typeface="Rock Salt"/>
                  <a:sym typeface="Rock Salt"/>
                </a:rPr>
                <a:t>Capital Budget</a:t>
              </a:r>
              <a:endParaRPr sz="900">
                <a:solidFill>
                  <a:srgbClr val="4444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8" name="Google Shape;118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98447" y="1802536"/>
              <a:ext cx="561336" cy="648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21"/>
          <p:cNvGrpSpPr/>
          <p:nvPr/>
        </p:nvGrpSpPr>
        <p:grpSpPr>
          <a:xfrm>
            <a:off x="4935571" y="1476375"/>
            <a:ext cx="3492902" cy="2354365"/>
            <a:chOff x="6579115" y="1968500"/>
            <a:chExt cx="4656038" cy="3139154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294165" y="3341040"/>
              <a:ext cx="1581947" cy="116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1"/>
            <p:cNvSpPr txBox="1"/>
            <p:nvPr/>
          </p:nvSpPr>
          <p:spPr>
            <a:xfrm>
              <a:off x="8719053" y="4572827"/>
              <a:ext cx="25161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444444"/>
                  </a:solidFill>
                  <a:latin typeface="Rock Salt"/>
                  <a:ea typeface="Rock Salt"/>
                  <a:cs typeface="Rock Salt"/>
                  <a:sym typeface="Rock Salt"/>
                </a:rPr>
                <a:t>Budget Book</a:t>
              </a:r>
              <a:endParaRPr sz="900">
                <a:solidFill>
                  <a:srgbClr val="4444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48" name="Google Shape;14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804475" y="3861561"/>
              <a:ext cx="561336" cy="64298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9" name="Google Shape;149;p21"/>
            <p:cNvCxnSpPr>
              <a:stCxn id="118" idx="2"/>
              <a:endCxn id="148" idx="1"/>
            </p:cNvCxnSpPr>
            <p:nvPr/>
          </p:nvCxnSpPr>
          <p:spPr>
            <a:xfrm rot="-5400000" flipH="1">
              <a:off x="7325515" y="1704225"/>
              <a:ext cx="1732500" cy="3225300"/>
            </a:xfrm>
            <a:prstGeom prst="curvedConnector2">
              <a:avLst/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21"/>
            <p:cNvCxnSpPr>
              <a:stCxn id="121" idx="2"/>
              <a:endCxn id="148" idx="3"/>
            </p:cNvCxnSpPr>
            <p:nvPr/>
          </p:nvCxnSpPr>
          <p:spPr>
            <a:xfrm rot="-5400000" flipH="1">
              <a:off x="9064203" y="2881400"/>
              <a:ext cx="2214600" cy="388800"/>
            </a:xfrm>
            <a:prstGeom prst="curvedConnector4">
              <a:avLst>
                <a:gd name="adj1" fmla="val 42740"/>
                <a:gd name="adj2" fmla="val 370498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21"/>
            <p:cNvCxnSpPr>
              <a:stCxn id="148" idx="1"/>
              <a:endCxn id="119" idx="2"/>
            </p:cNvCxnSpPr>
            <p:nvPr/>
          </p:nvCxnSpPr>
          <p:spPr>
            <a:xfrm flipH="1">
              <a:off x="6579175" y="4183054"/>
              <a:ext cx="3225300" cy="924600"/>
            </a:xfrm>
            <a:prstGeom prst="curvedConnector4">
              <a:avLst>
                <a:gd name="adj1" fmla="val 45648"/>
                <a:gd name="adj2" fmla="val 190209"/>
              </a:avLst>
            </a:prstGeom>
            <a:noFill/>
            <a:ln w="19050" cap="flat" cmpd="sng">
              <a:solidFill>
                <a:srgbClr val="CCCCCC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2" name="Google Shape;152;p21"/>
          <p:cNvGrpSpPr/>
          <p:nvPr/>
        </p:nvGrpSpPr>
        <p:grpSpPr>
          <a:xfrm>
            <a:off x="3190923" y="1736963"/>
            <a:ext cx="5953189" cy="1304325"/>
            <a:chOff x="4253500" y="2315950"/>
            <a:chExt cx="7935600" cy="1739100"/>
          </a:xfrm>
        </p:grpSpPr>
        <p:sp>
          <p:nvSpPr>
            <p:cNvPr id="153" name="Google Shape;153;p21"/>
            <p:cNvSpPr/>
            <p:nvPr/>
          </p:nvSpPr>
          <p:spPr>
            <a:xfrm>
              <a:off x="4253500" y="2315950"/>
              <a:ext cx="7935600" cy="17391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2D5B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 txBox="1"/>
            <p:nvPr/>
          </p:nvSpPr>
          <p:spPr>
            <a:xfrm>
              <a:off x="4714300" y="2802075"/>
              <a:ext cx="7014000" cy="804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Modernization is a Must!</a:t>
              </a:r>
              <a:endParaRPr sz="2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226275" y="418324"/>
            <a:ext cx="8691449" cy="4115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Budget Cycle Management Suite</a:t>
            </a:r>
            <a:endParaRPr sz="2400"/>
          </a:p>
        </p:txBody>
      </p:sp>
      <p:sp>
        <p:nvSpPr>
          <p:cNvPr id="161" name="Google Shape;161;p22"/>
          <p:cNvSpPr txBox="1"/>
          <p:nvPr/>
        </p:nvSpPr>
        <p:spPr>
          <a:xfrm>
            <a:off x="3435353" y="3884644"/>
            <a:ext cx="2273294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 Budget Book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Helvetica Neue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Produce an interactive and award-winning budget book in a fraction of the time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043587" y="1372763"/>
            <a:ext cx="1768042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Personnel Budgeting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Salary management, scenario planning and what-if analysi</a:t>
            </a: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043587" y="2746406"/>
            <a:ext cx="2273294" cy="4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Operational Budgeting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 your forecast and annual budget more efficiently and collaboratively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372956" y="2746406"/>
            <a:ext cx="1629633" cy="4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Transparency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Helvetica Neue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Tell your financial story to drive community support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092986" y="1372763"/>
            <a:ext cx="2007502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 Budgeting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Automate the way you collect, organize and optimize capital utilization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414" y="898125"/>
            <a:ext cx="2942437" cy="294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5</a:t>
            </a:fld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1486309" y="3919444"/>
            <a:ext cx="3162491" cy="51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Easy to Move Data In</a:t>
            </a:r>
            <a:br>
              <a:rPr lang="en" sz="1100">
                <a:solidFill>
                  <a:srgbClr val="BB241C"/>
                </a:solidFill>
                <a:latin typeface="Rock Salt"/>
                <a:ea typeface="Rock Salt"/>
                <a:cs typeface="Rock Salt"/>
                <a:sym typeface="Rock Salt"/>
              </a:rPr>
            </a:b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ClearGov will onboard your accounting data</a:t>
            </a:r>
            <a:endParaRPr sz="1100">
              <a:solidFill>
                <a:schemeClr val="accent4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4176970" y="3919444"/>
            <a:ext cx="3712754" cy="51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Easy to Move Data Out</a:t>
            </a:r>
            <a:br>
              <a:rPr lang="en" sz="1100">
                <a:solidFill>
                  <a:srgbClr val="BB241C"/>
                </a:solidFill>
                <a:latin typeface="Rock Salt"/>
                <a:ea typeface="Rock Salt"/>
                <a:cs typeface="Rock Salt"/>
                <a:sym typeface="Rock Salt"/>
              </a:rPr>
            </a:br>
            <a:r>
              <a:rPr lang="en" sz="9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Export budget information into current system</a:t>
            </a:r>
            <a:endParaRPr sz="1100">
              <a:solidFill>
                <a:schemeClr val="accent4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2711028" y="1772494"/>
            <a:ext cx="3712754" cy="2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ClearGov Budget Cycle Management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568" y="1125478"/>
            <a:ext cx="5053932" cy="22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226275" y="514605"/>
            <a:ext cx="8691449" cy="4115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Complements Your Current Platform</a:t>
            </a:r>
            <a:endParaRPr sz="2400"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170" y="3639141"/>
            <a:ext cx="6244107" cy="1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6</a:t>
            </a:fld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1018362" y="309825"/>
            <a:ext cx="5378621" cy="4115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Montserrat Black"/>
                <a:ea typeface="Montserrat Black"/>
                <a:cs typeface="Montserrat Black"/>
                <a:sym typeface="Montserrat Black"/>
              </a:rPr>
              <a:t>Operational Budgeting</a:t>
            </a:r>
            <a:r>
              <a:rPr lang="en" sz="1800" b="0">
                <a:solidFill>
                  <a:srgbClr val="595959"/>
                </a:solidFill>
              </a:rPr>
              <a:t>  </a:t>
            </a:r>
            <a:r>
              <a:rPr lang="en" sz="18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 </a:t>
            </a:r>
            <a:r>
              <a:rPr lang="en"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 Overview</a:t>
            </a:r>
            <a:endParaRPr sz="16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1774800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2693363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3606713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1774800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2693363"/>
            <a:ext cx="168558" cy="1685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713300" y="1709319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Operational Budget Dashboard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Quickly see and share the status of your budget-building process. Filter on current and historical financial data. Automatically aggregate all budget requests in one place. 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713297" y="2632350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Departmental Collaboration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Easily assign department budgets and invite department heads to submit requests and rationale. Easily track request and review status and send automatic reminders.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396916" y="3555369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 Builder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and export custom reports to share your operational budget with internal and external stakeholders and existing systems.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396925" y="1709325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Centralized Communication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comments, documents and supporting information to any line item. All content is centralized to streamline your budget review and communication process.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3396925" y="2632350"/>
            <a:ext cx="235769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Audit Trail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budget edits are automatically tracked and stored within an audit trail. Easily review the historical record of budget decisions and communication.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532858" y="772425"/>
            <a:ext cx="5102702" cy="7544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Collaborative budgeting software that streamlines communication with department heads and other budget stakeholders. A one-stop shop to dynamically forecast what-if scenarios, build a budget and communicate budgeting rationale.</a:t>
            </a:r>
            <a:endParaRPr sz="11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713289" y="3555369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 Driven Forecasting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Sophisticated yet easy-to-use AI module enables you to create unlimited forecasts. Easily modify assumptions at the category level and instantly see the impact.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318" y="3589688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t="19" b="19"/>
          <a:stretch/>
        </p:blipFill>
        <p:spPr>
          <a:xfrm>
            <a:off x="5857146" y="676125"/>
            <a:ext cx="4551281" cy="37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5">
            <a:alphaModFix/>
          </a:blip>
          <a:srcRect t="219" b="219"/>
          <a:stretch/>
        </p:blipFill>
        <p:spPr>
          <a:xfrm>
            <a:off x="609678" y="358744"/>
            <a:ext cx="313669" cy="3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7</a:t>
            </a:fld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1017124" y="333750"/>
            <a:ext cx="7739236" cy="4115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Montserrat Black"/>
                <a:ea typeface="Montserrat Black"/>
                <a:cs typeface="Montserrat Black"/>
                <a:sym typeface="Montserrat Black"/>
              </a:rPr>
              <a:t>Personnel Budgeting</a:t>
            </a:r>
            <a:r>
              <a:rPr lang="en" sz="1800" b="0">
                <a:solidFill>
                  <a:srgbClr val="595959"/>
                </a:solidFill>
              </a:rPr>
              <a:t>  </a:t>
            </a:r>
            <a:r>
              <a:rPr lang="en" sz="18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 </a:t>
            </a:r>
            <a:r>
              <a:rPr lang="en"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 Overview</a:t>
            </a:r>
            <a:endParaRPr sz="16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1658531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2577094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3440225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1658531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3440225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2577094"/>
            <a:ext cx="168558" cy="16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/>
        </p:nvSpPr>
        <p:spPr>
          <a:xfrm>
            <a:off x="713300" y="1593050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Personnel Dashboard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a bird’s eye view of staffing stats, as well as visually compare salary and benefits budgeting scenarios.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713300" y="2516081"/>
            <a:ext cx="2501726" cy="72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Position Request Manager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Streamline position and reclassification requests with our customizable request forms and management system.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713308" y="3371525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Vacancy Planning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Budget well into the future with the ability to create and fill vacant positions on specified dates.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3396913" y="1593050"/>
            <a:ext cx="2357690" cy="72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Union Negotiation Planning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Analyze the effects of adjustments to salaries and benefits for more informed negotiations.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3396300" y="3371525"/>
            <a:ext cx="2357690" cy="88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 Builder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and export custom reports to share your personnel budget with internal and external stakeholders and existing systems.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396925" y="2516073"/>
            <a:ext cx="235769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Multi-year Personnel Plans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Automatically create salary and benefit plans for up to twenty years in the future.</a:t>
            </a:r>
            <a:endParaRPr sz="1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532858" y="772425"/>
            <a:ext cx="5102702" cy="7544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unique software platform built specifically to help finance directors more easily budget for salaries and benefits. Complete with powerful tools to manage position requests, inform union negotiations and much more.</a:t>
            </a:r>
            <a:endParaRPr sz="11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 t="39" b="39"/>
          <a:stretch/>
        </p:blipFill>
        <p:spPr>
          <a:xfrm>
            <a:off x="5701445" y="877554"/>
            <a:ext cx="4715551" cy="349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 t="219" b="219"/>
          <a:stretch/>
        </p:blipFill>
        <p:spPr>
          <a:xfrm>
            <a:off x="609678" y="358744"/>
            <a:ext cx="313669" cy="31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8</a:t>
            </a:fld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969826" y="335269"/>
            <a:ext cx="4732034" cy="4115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Montserrat Black"/>
                <a:ea typeface="Montserrat Black"/>
                <a:cs typeface="Montserrat Black"/>
                <a:sym typeface="Montserrat Black"/>
              </a:rPr>
              <a:t>Capital Budgeting</a:t>
            </a:r>
            <a:r>
              <a:rPr lang="en" sz="1800" b="0"/>
              <a:t> </a:t>
            </a:r>
            <a:r>
              <a:rPr lang="en" sz="1800" b="0">
                <a:solidFill>
                  <a:srgbClr val="595959"/>
                </a:solidFill>
              </a:rPr>
              <a:t> </a:t>
            </a:r>
            <a:r>
              <a:rPr lang="en" sz="1800" b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|  </a:t>
            </a:r>
            <a:r>
              <a:rPr lang="en" sz="1600" b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 Overview</a:t>
            </a:r>
            <a:endParaRPr sz="16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1789831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2699306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0" y="3619588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1789831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3619588"/>
            <a:ext cx="168558" cy="1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373" y="2699306"/>
            <a:ext cx="168558" cy="16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713300" y="1715263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 Plan Dashboard</a:t>
            </a:r>
            <a:br>
              <a:rPr lang="en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Gain a bird’s eye view of all capital improvement and equipment requests complete with the ability to filter by department and request type.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713297" y="2638294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 Request Manager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Invite department heads to submit capital requests with budgetary information, timelines, attached documents and more. Requests automatically feed the dashboard.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713308" y="3550888"/>
            <a:ext cx="2501726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Request Scoring &amp; Ranking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Score and rank capital requests based on custom criteria to prioritize requests, drive data-based decisions and communicate the capital planning process.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3396913" y="1715263"/>
            <a:ext cx="2357690" cy="72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Scenario Planning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unlimited multi-year scenario plans to find the optimal capital utilization that fits within your budget.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3396306" y="3550894"/>
            <a:ext cx="2228057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Capital Improvement Website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Better communicate your capital projects to internal and external stakeholders via a shareable, dynamic, map-based website with detailed project pages.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396925" y="2638294"/>
            <a:ext cx="2357690" cy="85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 Builder</a:t>
            </a:r>
            <a:br>
              <a:rPr lang="en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and export custom reports to share your capital budget with internal and external stakeholders and existing systems.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532858" y="803944"/>
            <a:ext cx="5102702" cy="754425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first cloud-based capital improvement planning (CIP) solution specifically designed for local governments that streamlines requests, provides a multi-year scenario optimization process, and generates website-based pages automatically for each capital improvement.</a:t>
            </a:r>
            <a:endParaRPr sz="1100" b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26"/>
          <p:cNvPicPr preferRelativeResize="0"/>
          <p:nvPr/>
        </p:nvPicPr>
        <p:blipFill rotWithShape="1">
          <a:blip r:embed="rId4">
            <a:alphaModFix/>
          </a:blip>
          <a:srcRect t="219" b="219"/>
          <a:stretch/>
        </p:blipFill>
        <p:spPr>
          <a:xfrm>
            <a:off x="609678" y="358744"/>
            <a:ext cx="313669" cy="31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5">
            <a:alphaModFix/>
          </a:blip>
          <a:srcRect l="169" r="169"/>
          <a:stretch/>
        </p:blipFill>
        <p:spPr>
          <a:xfrm>
            <a:off x="5640676" y="865163"/>
            <a:ext cx="6001202" cy="343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8460804" y="4842678"/>
            <a:ext cx="548687" cy="236925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9</a:t>
            </a:fld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666666"/>
      </a:dk1>
      <a:lt1>
        <a:srgbClr val="FFFFFF"/>
      </a:lt1>
      <a:dk2>
        <a:srgbClr val="595959"/>
      </a:dk2>
      <a:lt2>
        <a:srgbClr val="EEEEEE"/>
      </a:lt2>
      <a:accent1>
        <a:srgbClr val="689F39"/>
      </a:accent1>
      <a:accent2>
        <a:srgbClr val="3B89B5"/>
      </a:accent2>
      <a:accent3>
        <a:srgbClr val="F8AB36"/>
      </a:accent3>
      <a:accent4>
        <a:srgbClr val="F84936"/>
      </a:accent4>
      <a:accent5>
        <a:srgbClr val="F28329"/>
      </a:accent5>
      <a:accent6>
        <a:srgbClr val="2D5B89"/>
      </a:accent6>
      <a:hlink>
        <a:srgbClr val="3B89B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earGov Theme">
  <a:themeElements>
    <a:clrScheme name="ClearGov">
      <a:dk1>
        <a:srgbClr val="46494B"/>
      </a:dk1>
      <a:lt1>
        <a:srgbClr val="FFFFFF"/>
      </a:lt1>
      <a:dk2>
        <a:srgbClr val="8D9496"/>
      </a:dk2>
      <a:lt2>
        <a:srgbClr val="F0F3F5"/>
      </a:lt2>
      <a:accent1>
        <a:srgbClr val="0463B7"/>
      </a:accent1>
      <a:accent2>
        <a:srgbClr val="74A943"/>
      </a:accent2>
      <a:accent3>
        <a:srgbClr val="FB8E28"/>
      </a:accent3>
      <a:accent4>
        <a:srgbClr val="F00303"/>
      </a:accent4>
      <a:accent5>
        <a:srgbClr val="54ADFB"/>
      </a:accent5>
      <a:accent6>
        <a:srgbClr val="FDD169"/>
      </a:accent6>
      <a:hlink>
        <a:srgbClr val="BB241C"/>
      </a:hlink>
      <a:folHlink>
        <a:srgbClr val="2B58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On-screen Show (16:9)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Montserrat ExtraBold</vt:lpstr>
      <vt:lpstr>Helvetica Neue</vt:lpstr>
      <vt:lpstr>Montserrat</vt:lpstr>
      <vt:lpstr>Montserrat Black</vt:lpstr>
      <vt:lpstr>Montserrat Medium</vt:lpstr>
      <vt:lpstr>Arial</vt:lpstr>
      <vt:lpstr>Montserrat SemiBold</vt:lpstr>
      <vt:lpstr>Rock Salt</vt:lpstr>
      <vt:lpstr>Simple Light</vt:lpstr>
      <vt:lpstr>ClearGov Theme</vt:lpstr>
      <vt:lpstr>Modernizing the budget process for smaller municipalities </vt:lpstr>
      <vt:lpstr>Guest Speakers   Tony Genovese, Town of Woodbridge  Rob Buden, Town of Plainville  Cindy Varrichio, Town of East Haddam</vt:lpstr>
      <vt:lpstr>Webinar Agenda   Introduction and background   Roundtable discussion: Common budget cycle challenges   ClearGov product demonstration</vt:lpstr>
      <vt:lpstr>Legacy Budgeting Cycles are Inefficient</vt:lpstr>
      <vt:lpstr>Budget Cycle Management Suite</vt:lpstr>
      <vt:lpstr>Complements Your Current Platform</vt:lpstr>
      <vt:lpstr>Operational Budgeting  |  Product Overview</vt:lpstr>
      <vt:lpstr>Personnel Budgeting  |  Product Overview</vt:lpstr>
      <vt:lpstr>Capital Budgeting   |  Product Overview</vt:lpstr>
      <vt:lpstr>Digital Budget Book  |  Product Overview</vt:lpstr>
      <vt:lpstr>Transparency  |  Product Overview</vt:lpstr>
      <vt:lpstr>Your Connecticut ClearGov Community</vt:lpstr>
      <vt:lpstr>Budget Cycle Challenges Discussion</vt:lpstr>
      <vt:lpstr>Product Demonstration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Modernizing the budget process for smaller municipalities </dc:title>
  <dc:creator>Brian Marks</dc:creator>
  <cp:lastModifiedBy>Brian Marks</cp:lastModifiedBy>
  <cp:revision>1</cp:revision>
  <dcterms:modified xsi:type="dcterms:W3CDTF">2022-03-30T20:53:04Z</dcterms:modified>
</cp:coreProperties>
</file>