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jpeg"/>
  <Override PartName="/ppt/notesSlides/notesSlide1.xml" ContentType="application/vnd.openxmlformats-officedocument.presentationml.notesSlide+xml"/>
  <Override PartName="/ppt/media/image19.jpg" ContentType="image/jpeg"/>
  <Override PartName="/ppt/media/image20.jpg" ContentType="image/jpeg"/>
  <Override PartName="/ppt/media/image21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3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10" r:id="rId3"/>
    <p:sldId id="263" r:id="rId4"/>
    <p:sldId id="262" r:id="rId5"/>
    <p:sldId id="307" r:id="rId6"/>
    <p:sldId id="308" r:id="rId7"/>
    <p:sldId id="264" r:id="rId8"/>
    <p:sldId id="309" r:id="rId9"/>
    <p:sldId id="297" r:id="rId10"/>
    <p:sldId id="298" r:id="rId11"/>
    <p:sldId id="311" r:id="rId12"/>
    <p:sldId id="312" r:id="rId13"/>
    <p:sldId id="313" r:id="rId14"/>
    <p:sldId id="290" r:id="rId15"/>
    <p:sldId id="299" r:id="rId16"/>
    <p:sldId id="273" r:id="rId17"/>
    <p:sldId id="261" r:id="rId18"/>
    <p:sldId id="286" r:id="rId19"/>
    <p:sldId id="316" r:id="rId20"/>
    <p:sldId id="266" r:id="rId21"/>
    <p:sldId id="315" r:id="rId22"/>
    <p:sldId id="292" r:id="rId23"/>
    <p:sldId id="317" r:id="rId24"/>
    <p:sldId id="303" r:id="rId25"/>
    <p:sldId id="304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365" autoAdjust="0"/>
    <p:restoredTop sz="86385" autoAdjust="0"/>
  </p:normalViewPr>
  <p:slideViewPr>
    <p:cSldViewPr snapToGrid="0">
      <p:cViewPr varScale="1">
        <p:scale>
          <a:sx n="71" d="100"/>
          <a:sy n="71" d="100"/>
        </p:scale>
        <p:origin x="168" y="58"/>
      </p:cViewPr>
      <p:guideLst/>
    </p:cSldViewPr>
  </p:slideViewPr>
  <p:outlineViewPr>
    <p:cViewPr>
      <p:scale>
        <a:sx n="33" d="100"/>
        <a:sy n="33" d="100"/>
      </p:scale>
      <p:origin x="0" y="-108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7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A8F1B3-64AE-44D5-86D5-00DCA7BFA6F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E42509-A38E-47A6-B35E-836D807E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8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2509-A38E-47A6-B35E-836D807EFA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2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591D-17BE-4E90-AC33-7B87647D8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5804CF-46FB-40F0-BF9C-2B07CB1DC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89C3F-706A-43C5-80BF-BA73F0607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FFB1D-046C-497E-B076-A4AEEE93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F2691-98E6-46E0-AD88-3F4DDA98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7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B3E82-5FB6-49F1-9C4E-FF30F1C4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AB054-EACA-4B37-98D7-0B1D98545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E8124-F4FF-4032-B52A-878632E7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65DA0-F444-4057-A24D-CA11313AA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9E1C4-9B6A-471B-A833-504D3FAD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8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C4204-80F5-46D3-AF51-FBCDA7E9E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CECF6-0B8C-4C2F-9FC9-D338E39C2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9D574-D5FA-4098-B3A3-EC443AC4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BCD90-8CD5-4A40-BEDD-BD7D6F48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92D00-3B60-44A5-8465-0425430B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78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3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191895" y="952500"/>
            <a:ext cx="10058400" cy="7810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0485" rIns="0" bIns="0" anchor="t"/>
          <a:lstStyle/>
          <a:p>
            <a:pPr marL="0" marR="0" indent="0" algn="l">
              <a:lnSpc>
                <a:spcPts val="4900"/>
              </a:lnSpc>
              <a:spcAft>
                <a:spcPts val="695"/>
              </a:spcAft>
            </a:pPr>
            <a:r>
              <a:rPr lang="en-US" sz="4700" spc="-30">
                <a:solidFill>
                  <a:srgbClr val="404040"/>
                </a:solidFill>
                <a:latin typeface="Calibri Light" panose="02020603050405020304" pitchFamily="2"/>
              </a:rPr>
              <a:t>Why Use TIF? </a:t>
            </a:r>
          </a:p>
        </p:txBody>
      </p:sp>
    </p:spTree>
    <p:extLst>
      <p:ext uri="{BB962C8B-B14F-4D97-AF65-F5344CB8AC3E}">
        <p14:creationId xmlns:p14="http://schemas.microsoft.com/office/powerpoint/2010/main" val="3186080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7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2018030" y="1684020"/>
            <a:ext cx="8732520" cy="11842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065" rIns="0" bIns="0" anchor="t"/>
          <a:lstStyle/>
          <a:p>
            <a:pPr marL="0" marR="0" indent="0" algn="l">
              <a:lnSpc>
                <a:spcPts val="4700"/>
              </a:lnSpc>
              <a:spcAft>
                <a:spcPts val="0"/>
              </a:spcAft>
            </a:pPr>
            <a:r>
              <a:rPr lang="en-US" sz="3550" spc="0">
                <a:solidFill>
                  <a:srgbClr val="122C51"/>
                </a:solidFill>
                <a:latin typeface="Segoe UI" panose="02020603050405020304" pitchFamily="2"/>
              </a:rPr>
              <a:t>TIF is </a:t>
            </a:r>
            <a:r>
              <a:rPr lang="en-US" sz="3750" b="1" i="1" spc="0">
                <a:solidFill>
                  <a:srgbClr val="122C51"/>
                </a:solidFill>
                <a:latin typeface="Segoe UI" panose="02020603050405020304" pitchFamily="2"/>
              </a:rPr>
              <a:t>not </a:t>
            </a:r>
            <a:r>
              <a:rPr lang="en-US" sz="3550" spc="0">
                <a:solidFill>
                  <a:srgbClr val="122C51"/>
                </a:solidFill>
                <a:latin typeface="Segoe UI" panose="02020603050405020304" pitchFamily="2"/>
              </a:rPr>
              <a:t>a new tax or a special assessment </a:t>
            </a:r>
          </a:p>
          <a:p>
            <a:pPr marL="0" marR="0" indent="0" algn="l">
              <a:lnSpc>
                <a:spcPts val="4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50" spc="0">
                <a:solidFill>
                  <a:srgbClr val="122C51"/>
                </a:solidFill>
                <a:latin typeface="Segoe UI" panose="02020603050405020304" pitchFamily="2"/>
              </a:rPr>
              <a:t>on top of the existing property tax.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2018030" y="3348355"/>
            <a:ext cx="8985250" cy="1162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8575" rIns="0" bIns="0" anchor="t"/>
          <a:lstStyle/>
          <a:p>
            <a:pPr marL="0" marR="0" indent="0" algn="l">
              <a:lnSpc>
                <a:spcPts val="4500"/>
              </a:lnSpc>
              <a:spcAft>
                <a:spcPts val="0"/>
              </a:spcAft>
            </a:pPr>
            <a:r>
              <a:rPr lang="en-US" sz="3550" spc="5">
                <a:solidFill>
                  <a:srgbClr val="122C51"/>
                </a:solidFill>
                <a:latin typeface="Segoe UI" panose="02020603050405020304" pitchFamily="2"/>
              </a:rPr>
              <a:t>TIF </a:t>
            </a:r>
            <a:r>
              <a:rPr lang="en-US" sz="3500" b="1" i="1" spc="5">
                <a:solidFill>
                  <a:srgbClr val="122C51"/>
                </a:solidFill>
                <a:latin typeface="Segoe UI" panose="02020603050405020304" pitchFamily="2"/>
              </a:rPr>
              <a:t>does not </a:t>
            </a:r>
            <a:r>
              <a:rPr lang="en-US" sz="3550" spc="5">
                <a:solidFill>
                  <a:srgbClr val="122C51"/>
                </a:solidFill>
                <a:latin typeface="Segoe UI" panose="02020603050405020304" pitchFamily="2"/>
              </a:rPr>
              <a:t>replace ordinary budgeting and </a:t>
            </a:r>
          </a:p>
          <a:p>
            <a:pPr marL="0" marR="0" indent="0" algn="l">
              <a:lnSpc>
                <a:spcPts val="4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50" spc="0">
                <a:solidFill>
                  <a:srgbClr val="122C51"/>
                </a:solidFill>
                <a:latin typeface="Segoe UI" panose="02020603050405020304" pitchFamily="2"/>
              </a:rPr>
              <a:t>approval processes. </a:t>
            </a:r>
          </a:p>
        </p:txBody>
      </p:sp>
    </p:spTree>
    <p:extLst>
      <p:ext uri="{BB962C8B-B14F-4D97-AF65-F5344CB8AC3E}">
        <p14:creationId xmlns:p14="http://schemas.microsoft.com/office/powerpoint/2010/main" val="1878600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8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3A9466"/>
          </a:solidFill>
          <a:ln w="0" cmpd="sng">
            <a:noFill/>
            <a:prstDash val="solid"/>
          </a:ln>
        </p:spPr>
        <p:txBody>
          <a:bodyPr vert="horz" lIns="0" tIns="1207770" rIns="0" bIns="0" anchor="t"/>
          <a:lstStyle/>
          <a:p>
            <a:pPr marL="548640" marR="0" indent="0" algn="l">
              <a:lnSpc>
                <a:spcPts val="4000"/>
              </a:lnSpc>
              <a:spcAft>
                <a:spcPts val="0"/>
              </a:spcAft>
            </a:pPr>
            <a:r>
              <a:rPr lang="en-US" sz="3450" b="1" spc="100">
                <a:solidFill>
                  <a:srgbClr val="FFFFFF"/>
                </a:solidFill>
                <a:latin typeface="Arial Narrow" panose="02020603050405020304" pitchFamily="2"/>
              </a:rPr>
              <a:t>What TIF does </a:t>
            </a:r>
          </a:p>
          <a:p>
            <a:pPr marL="868680" marR="822960" indent="320040" algn="l">
              <a:lnSpc>
                <a:spcPts val="1900"/>
              </a:lnSpc>
              <a:spcBef>
                <a:spcPts val="1780"/>
              </a:spcBef>
              <a:spcAft>
                <a:spcPts val="0"/>
              </a:spcAft>
              <a:buFont typeface="Symbol"/>
              <a:buChar char="·"/>
            </a:pPr>
            <a:r>
              <a:rPr lang="en-US" sz="2000" spc="-20">
                <a:solidFill>
                  <a:srgbClr val="FFFFFF"/>
                </a:solidFill>
                <a:latin typeface="Calibri" panose="02020603050405020304" pitchFamily="2"/>
              </a:rPr>
              <a:t>Establishes the Original Assessed Value of the District, the value baseline </a:t>
            </a:r>
          </a:p>
          <a:p>
            <a:pPr marL="868680" marR="594360" indent="320040" algn="l">
              <a:lnSpc>
                <a:spcPts val="1900"/>
              </a:lnSpc>
              <a:spcBef>
                <a:spcPts val="1415"/>
              </a:spcBef>
              <a:spcAft>
                <a:spcPts val="0"/>
              </a:spcAft>
              <a:buFont typeface="Symbol"/>
              <a:buChar char="·"/>
            </a:pPr>
            <a:r>
              <a:rPr lang="en-US" sz="2000" spc="-20">
                <a:solidFill>
                  <a:srgbClr val="FFFFFF"/>
                </a:solidFill>
                <a:latin typeface="Calibri" panose="02020603050405020304" pitchFamily="2"/>
              </a:rPr>
              <a:t>Measures assessed value changes each year and the cumulative increases, or Tax Increment </a:t>
            </a:r>
          </a:p>
          <a:p>
            <a:pPr marL="868680" marR="777240" indent="320040" algn="l">
              <a:lnSpc>
                <a:spcPts val="1900"/>
              </a:lnSpc>
              <a:spcBef>
                <a:spcPts val="1390"/>
              </a:spcBef>
              <a:spcAft>
                <a:spcPts val="0"/>
              </a:spcAft>
              <a:buFont typeface="Symbol"/>
              <a:buChar char="·"/>
            </a:pPr>
            <a:r>
              <a:rPr lang="en-US" sz="2000" spc="0">
                <a:solidFill>
                  <a:srgbClr val="FFFFFF"/>
                </a:solidFill>
                <a:latin typeface="Calibri" panose="02020603050405020304" pitchFamily="2"/>
              </a:rPr>
              <a:t>Calculates and captures some or all of the revenues from the Tax Increment </a:t>
            </a:r>
          </a:p>
          <a:p>
            <a:pPr marL="868680" marR="502920" indent="320040" algn="l">
              <a:lnSpc>
                <a:spcPts val="1900"/>
              </a:lnSpc>
              <a:spcBef>
                <a:spcPts val="1430"/>
              </a:spcBef>
              <a:spcAft>
                <a:spcPts val="7610"/>
              </a:spcAft>
              <a:buFont typeface="Symbol"/>
              <a:buChar char="·"/>
            </a:pPr>
            <a:r>
              <a:rPr lang="en-US" sz="2000" b="1" spc="0">
                <a:solidFill>
                  <a:srgbClr val="FFFFFF"/>
                </a:solidFill>
                <a:latin typeface="Calibri" panose="02020603050405020304" pitchFamily="2"/>
              </a:rPr>
              <a:t>Returns unused money to the General Fund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4803775" y="0"/>
            <a:ext cx="7315200" cy="15963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855980" rIns="0" bIns="0" anchor="t"/>
          <a:lstStyle/>
          <a:p>
            <a:pPr marL="91440" marR="0" indent="0" algn="l">
              <a:lnSpc>
                <a:spcPts val="4200"/>
              </a:lnSpc>
              <a:spcAft>
                <a:spcPts val="1605"/>
              </a:spcAft>
            </a:pPr>
            <a:r>
              <a:rPr lang="en-US" sz="4050" spc="0">
                <a:solidFill>
                  <a:srgbClr val="183A6C"/>
                </a:solidFill>
                <a:latin typeface="Calibri" panose="02020603050405020304" pitchFamily="2"/>
              </a:rPr>
              <a:t>Tax Increment Financing Process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803775" y="1596390"/>
            <a:ext cx="7315200" cy="5261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1275" rIns="0" bIns="0" anchor="t"/>
          <a:lstStyle/>
          <a:p>
            <a:pPr marL="0" marR="0" indent="502920" algn="l">
              <a:lnSpc>
                <a:spcPts val="2000"/>
              </a:lnSpc>
              <a:spcAft>
                <a:spcPts val="0"/>
              </a:spcAft>
              <a:buFont typeface="Calibri"/>
              <a:buAutoNum type="arabicPeriod"/>
            </a:pPr>
            <a:r>
              <a:rPr lang="en-US" sz="2000" spc="0">
                <a:solidFill>
                  <a:srgbClr val="404040"/>
                </a:solidFill>
                <a:latin typeface="Calibri" panose="02020603050405020304" pitchFamily="2"/>
              </a:rPr>
              <a:t>Identify a district </a:t>
            </a:r>
          </a:p>
          <a:p>
            <a:pPr marL="0" marR="0" indent="502920" algn="l">
              <a:lnSpc>
                <a:spcPts val="2000"/>
              </a:lnSpc>
              <a:spcBef>
                <a:spcPts val="1515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0">
                <a:solidFill>
                  <a:srgbClr val="404040"/>
                </a:solidFill>
                <a:latin typeface="Calibri" panose="02020603050405020304" pitchFamily="2"/>
              </a:rPr>
              <a:t>Identify potential public projects </a:t>
            </a:r>
          </a:p>
          <a:p>
            <a:pPr marL="0" marR="0" indent="502920" algn="l">
              <a:lnSpc>
                <a:spcPts val="2000"/>
              </a:lnSpc>
              <a:spcBef>
                <a:spcPts val="1540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0">
                <a:solidFill>
                  <a:srgbClr val="404040"/>
                </a:solidFill>
                <a:latin typeface="Calibri" panose="02020603050405020304" pitchFamily="2"/>
              </a:rPr>
              <a:t>Estimate revenues from increased assessed values, including </a:t>
            </a:r>
          </a:p>
          <a:p>
            <a:pPr marL="502920" marR="0" indent="0" algn="l">
              <a:lnSpc>
                <a:spcPts val="2000"/>
              </a:lnSpc>
              <a:spcBef>
                <a:spcPts val="125"/>
              </a:spcBef>
              <a:spcAft>
                <a:spcPts val="0"/>
              </a:spcAft>
            </a:pPr>
            <a:r>
              <a:rPr lang="en-US" sz="2000" spc="-5">
                <a:solidFill>
                  <a:srgbClr val="404040"/>
                </a:solidFill>
                <a:latin typeface="Calibri" panose="02020603050405020304" pitchFamily="2"/>
              </a:rPr>
              <a:t>from from new private investment </a:t>
            </a:r>
          </a:p>
          <a:p>
            <a:pPr marL="0" marR="0" indent="502920" algn="l">
              <a:lnSpc>
                <a:spcPts val="2000"/>
              </a:lnSpc>
              <a:spcBef>
                <a:spcPts val="1520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-5">
                <a:solidFill>
                  <a:srgbClr val="404040"/>
                </a:solidFill>
                <a:latin typeface="Calibri" panose="02020603050405020304" pitchFamily="2"/>
              </a:rPr>
              <a:t>Make policy choices on revenue capture, capital plan, duration of </a:t>
            </a:r>
          </a:p>
          <a:p>
            <a:pPr marL="502920" marR="0" indent="0" algn="l">
              <a:lnSpc>
                <a:spcPts val="2000"/>
              </a:lnSpc>
              <a:spcBef>
                <a:spcPts val="125"/>
              </a:spcBef>
              <a:spcAft>
                <a:spcPts val="0"/>
              </a:spcAft>
            </a:pPr>
            <a:r>
              <a:rPr lang="en-US" sz="2000" spc="0">
                <a:solidFill>
                  <a:srgbClr val="404040"/>
                </a:solidFill>
                <a:latin typeface="Calibri" panose="02020603050405020304" pitchFamily="2"/>
              </a:rPr>
              <a:t>district, tax reductions for private business </a:t>
            </a:r>
          </a:p>
          <a:p>
            <a:pPr marL="0" marR="0" indent="502920" algn="l">
              <a:lnSpc>
                <a:spcPts val="2000"/>
              </a:lnSpc>
              <a:spcBef>
                <a:spcPts val="1515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0">
                <a:solidFill>
                  <a:srgbClr val="404040"/>
                </a:solidFill>
                <a:latin typeface="Calibri" panose="02020603050405020304" pitchFamily="2"/>
              </a:rPr>
              <a:t>Adopt through local process </a:t>
            </a:r>
          </a:p>
          <a:p>
            <a:pPr marL="0" marR="0" indent="502920" algn="l">
              <a:lnSpc>
                <a:spcPts val="2000"/>
              </a:lnSpc>
              <a:spcBef>
                <a:spcPts val="1540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0">
                <a:solidFill>
                  <a:srgbClr val="404040"/>
                </a:solidFill>
                <a:latin typeface="Calibri" panose="02020603050405020304" pitchFamily="2"/>
              </a:rPr>
              <a:t>Manage over time: identify, collect, and spend revenues, </a:t>
            </a:r>
          </a:p>
          <a:p>
            <a:pPr marL="502920" marR="0" indent="0" algn="l">
              <a:lnSpc>
                <a:spcPts val="2000"/>
              </a:lnSpc>
              <a:spcBef>
                <a:spcPts val="125"/>
              </a:spcBef>
              <a:spcAft>
                <a:spcPts val="0"/>
              </a:spcAft>
            </a:pPr>
            <a:r>
              <a:rPr lang="en-US" sz="2000" spc="-5">
                <a:solidFill>
                  <a:srgbClr val="404040"/>
                </a:solidFill>
                <a:latin typeface="Calibri" panose="02020603050405020304" pitchFamily="2"/>
              </a:rPr>
              <a:t>complete public projects, Town Council votes on tax reduction </a:t>
            </a:r>
          </a:p>
          <a:p>
            <a:pPr marL="502920" marR="0" indent="0" algn="l">
              <a:lnSpc>
                <a:spcPts val="2000"/>
              </a:lnSpc>
              <a:spcBef>
                <a:spcPts val="125"/>
              </a:spcBef>
              <a:spcAft>
                <a:spcPts val="0"/>
              </a:spcAft>
            </a:pPr>
            <a:r>
              <a:rPr lang="en-US" sz="2000" spc="-25">
                <a:solidFill>
                  <a:srgbClr val="404040"/>
                </a:solidFill>
                <a:latin typeface="Calibri" panose="02020603050405020304" pitchFamily="2"/>
              </a:rPr>
              <a:t>requests </a:t>
            </a:r>
          </a:p>
          <a:p>
            <a:pPr marL="91440" marR="0" indent="0" algn="l">
              <a:lnSpc>
                <a:spcPts val="2400"/>
              </a:lnSpc>
              <a:spcBef>
                <a:spcPts val="1970"/>
              </a:spcBef>
              <a:spcAft>
                <a:spcPts val="0"/>
              </a:spcAft>
            </a:pPr>
            <a:r>
              <a:rPr lang="en-US" sz="2350" b="1" spc="15">
                <a:solidFill>
                  <a:srgbClr val="404040"/>
                </a:solidFill>
                <a:latin typeface="Calibri" panose="02020603050405020304" pitchFamily="2"/>
              </a:rPr>
              <a:t>TIF captures revenues but all expenditures go through </a:t>
            </a:r>
          </a:p>
          <a:p>
            <a:pPr marL="91440" marR="0" indent="0" algn="l">
              <a:lnSpc>
                <a:spcPts val="2400"/>
              </a:lnSpc>
              <a:spcBef>
                <a:spcPts val="720"/>
              </a:spcBef>
              <a:spcAft>
                <a:spcPts val="5090"/>
              </a:spcAft>
            </a:pPr>
            <a:r>
              <a:rPr lang="en-US" sz="2350" b="1" spc="0">
                <a:solidFill>
                  <a:srgbClr val="404040"/>
                </a:solidFill>
                <a:latin typeface="Calibri" panose="02020603050405020304" pitchFamily="2"/>
              </a:rPr>
              <a:t>regular budget process </a:t>
            </a:r>
          </a:p>
        </p:txBody>
      </p:sp>
    </p:spTree>
    <p:extLst>
      <p:ext uri="{BB962C8B-B14F-4D97-AF65-F5344CB8AC3E}">
        <p14:creationId xmlns:p14="http://schemas.microsoft.com/office/powerpoint/2010/main" val="232252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9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25588B"/>
          </a:solidFill>
          <a:ln w="0" cmpd="sng">
            <a:noFill/>
            <a:prstDash val="solid"/>
          </a:ln>
        </p:spPr>
        <p:txBody>
          <a:bodyPr vert="horz" lIns="0" tIns="972185" rIns="0" bIns="0" anchor="t"/>
          <a:lstStyle/>
          <a:p>
            <a:pPr marL="54864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550" spc="-60">
                <a:solidFill>
                  <a:srgbClr val="FFFFFF"/>
                </a:solidFill>
                <a:latin typeface="Calibri Light" panose="02020603050405020304" pitchFamily="2"/>
              </a:rPr>
              <a:t>Credit </a:t>
            </a:r>
          </a:p>
          <a:p>
            <a:pPr marL="548640" marR="0" indent="0" algn="l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50" spc="-50">
                <a:solidFill>
                  <a:srgbClr val="FFFFFF"/>
                </a:solidFill>
                <a:latin typeface="Calibri Light" panose="02020603050405020304" pitchFamily="2"/>
              </a:rPr>
              <a:t>Enhancement </a:t>
            </a:r>
          </a:p>
          <a:p>
            <a:pPr marL="548640" marR="0" indent="0" algn="l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50" spc="-40">
                <a:solidFill>
                  <a:srgbClr val="FFFFFF"/>
                </a:solidFill>
                <a:latin typeface="Calibri Light" panose="02020603050405020304" pitchFamily="2"/>
              </a:rPr>
              <a:t>Agreements </a:t>
            </a:r>
          </a:p>
          <a:p>
            <a:pPr marL="548640" marR="0" indent="0" algn="l">
              <a:lnSpc>
                <a:spcPts val="37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3550" spc="-90">
                <a:solidFill>
                  <a:srgbClr val="FFFFFF"/>
                </a:solidFill>
                <a:latin typeface="Calibri Light" panose="02020603050405020304" pitchFamily="2"/>
              </a:rPr>
              <a:t>(CEAs) </a:t>
            </a:r>
          </a:p>
          <a:p>
            <a:pPr marL="822960" marR="640080" indent="274320" algn="l">
              <a:lnSpc>
                <a:spcPts val="2200"/>
              </a:lnSpc>
              <a:spcBef>
                <a:spcPts val="890"/>
              </a:spcBef>
              <a:spcAft>
                <a:spcPts val="24290"/>
              </a:spcAft>
              <a:buFont typeface="Symbol"/>
              <a:buChar char="·"/>
            </a:pPr>
            <a:r>
              <a:rPr lang="en-US" sz="2000" spc="0">
                <a:solidFill>
                  <a:srgbClr val="FFFFFF"/>
                </a:solidFill>
                <a:latin typeface="Calibri" panose="02020603050405020304" pitchFamily="2"/>
              </a:rPr>
              <a:t>An optional tool that can be enabled in a TIF District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4737100" y="0"/>
            <a:ext cx="7315200" cy="172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4875" rIns="0" bIns="0" anchor="t"/>
          <a:lstStyle/>
          <a:p>
            <a:pPr marL="182880" marR="0" indent="0" algn="l">
              <a:lnSpc>
                <a:spcPts val="4200"/>
              </a:lnSpc>
              <a:spcAft>
                <a:spcPts val="2300"/>
              </a:spcAft>
            </a:pPr>
            <a:r>
              <a:rPr lang="en-US" sz="4050" spc="0">
                <a:solidFill>
                  <a:srgbClr val="183A6C"/>
                </a:solidFill>
                <a:latin typeface="Calibri" panose="02020603050405020304" pitchFamily="2"/>
              </a:rPr>
              <a:t>Credit Enhancement Agreements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737100" y="1729740"/>
            <a:ext cx="7315200" cy="51282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735" rIns="0" bIns="0" anchor="t"/>
          <a:lstStyle/>
          <a:p>
            <a:pPr marL="91440" marR="0" indent="548640" algn="l">
              <a:lnSpc>
                <a:spcPts val="2000"/>
              </a:lnSpc>
              <a:spcAft>
                <a:spcPts val="0"/>
              </a:spcAft>
              <a:buFont typeface="Calibri"/>
              <a:buAutoNum type="arabicPeriod"/>
            </a:pPr>
            <a:r>
              <a:rPr lang="en-US" sz="2000" spc="-15">
                <a:solidFill>
                  <a:srgbClr val="404040"/>
                </a:solidFill>
                <a:latin typeface="Calibri" panose="02020603050405020304" pitchFamily="2"/>
              </a:rPr>
              <a:t>Enabled in a TIF District by statute </a:t>
            </a:r>
          </a:p>
          <a:p>
            <a:pPr marL="91440" marR="0" indent="548640" algn="l">
              <a:lnSpc>
                <a:spcPts val="2000"/>
              </a:lnSpc>
              <a:spcBef>
                <a:spcPts val="2235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-10">
                <a:solidFill>
                  <a:srgbClr val="404040"/>
                </a:solidFill>
                <a:latin typeface="Calibri" panose="02020603050405020304" pitchFamily="2"/>
              </a:rPr>
              <a:t>Reduce taxes for private businesses making investments in a </a:t>
            </a:r>
          </a:p>
          <a:p>
            <a:pPr marL="640080" marR="0" indent="0" algn="l">
              <a:lnSpc>
                <a:spcPts val="2000"/>
              </a:lnSpc>
              <a:spcBef>
                <a:spcPts val="845"/>
              </a:spcBef>
              <a:spcAft>
                <a:spcPts val="0"/>
              </a:spcAft>
            </a:pPr>
            <a:r>
              <a:rPr lang="en-US" sz="2000" spc="-15">
                <a:solidFill>
                  <a:srgbClr val="404040"/>
                </a:solidFill>
                <a:latin typeface="Calibri" panose="02020603050405020304" pitchFamily="2"/>
              </a:rPr>
              <a:t>property in the TIF District </a:t>
            </a:r>
          </a:p>
          <a:p>
            <a:pPr marL="91440" marR="0" indent="548640" algn="l">
              <a:lnSpc>
                <a:spcPts val="2000"/>
              </a:lnSpc>
              <a:spcBef>
                <a:spcPts val="2240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-10">
                <a:solidFill>
                  <a:srgbClr val="404040"/>
                </a:solidFill>
                <a:latin typeface="Calibri" panose="02020603050405020304" pitchFamily="2"/>
              </a:rPr>
              <a:t>Similar to a tax abatement but advantages include: </a:t>
            </a:r>
          </a:p>
          <a:p>
            <a:pPr marL="640080" marR="0" indent="182880" algn="l">
              <a:lnSpc>
                <a:spcPts val="1700"/>
              </a:lnSpc>
              <a:spcBef>
                <a:spcPts val="840"/>
              </a:spcBef>
              <a:spcAft>
                <a:spcPts val="0"/>
              </a:spcAft>
              <a:buFont typeface="Symbol"/>
              <a:buChar char="·"/>
            </a:pPr>
            <a:r>
              <a:rPr lang="en-US" sz="1600" spc="0">
                <a:solidFill>
                  <a:srgbClr val="404040"/>
                </a:solidFill>
                <a:latin typeface="Calibri" panose="02020603050405020304" pitchFamily="2"/>
              </a:rPr>
              <a:t>Business owes </a:t>
            </a:r>
            <a:r>
              <a:rPr lang="en-US" sz="1600" i="1" spc="0">
                <a:solidFill>
                  <a:srgbClr val="404040"/>
                </a:solidFill>
                <a:latin typeface="Calibri" panose="02020603050405020304" pitchFamily="2"/>
              </a:rPr>
              <a:t>and pays </a:t>
            </a:r>
            <a:r>
              <a:rPr lang="en-US" sz="1600" spc="0">
                <a:solidFill>
                  <a:srgbClr val="404040"/>
                </a:solidFill>
                <a:latin typeface="Calibri" panose="02020603050405020304" pitchFamily="2"/>
              </a:rPr>
              <a:t>100% of taxes due on the property each year </a:t>
            </a:r>
          </a:p>
          <a:p>
            <a:pPr marL="640080" marR="365760" indent="182880" algn="l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600" spc="0">
                <a:solidFill>
                  <a:srgbClr val="404040"/>
                </a:solidFill>
                <a:latin typeface="Calibri" panose="02020603050405020304" pitchFamily="2"/>
              </a:rPr>
              <a:t>If the business complies with all terms, such as job targets, </a:t>
            </a:r>
            <a:r>
              <a:rPr lang="en-US" sz="1600" i="1" spc="0">
                <a:solidFill>
                  <a:srgbClr val="404040"/>
                </a:solidFill>
                <a:latin typeface="Calibri" panose="02020603050405020304" pitchFamily="2"/>
              </a:rPr>
              <a:t>a portion of taxes paid on incremental increases to assessed value </a:t>
            </a:r>
            <a:r>
              <a:rPr lang="en-US" sz="1600" spc="0">
                <a:solidFill>
                  <a:srgbClr val="404040"/>
                </a:solidFill>
                <a:latin typeface="Calibri" panose="02020603050405020304" pitchFamily="2"/>
              </a:rPr>
              <a:t>are returned </a:t>
            </a:r>
          </a:p>
          <a:p>
            <a:pPr marL="640080" marR="45720" indent="182880" algn="l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600" spc="0">
                <a:solidFill>
                  <a:srgbClr val="404040"/>
                </a:solidFill>
                <a:latin typeface="Calibri" panose="02020603050405020304" pitchFamily="2"/>
              </a:rPr>
              <a:t>Rebated taxes form a cashflow for businesses that can make it easier to get bank financing for project </a:t>
            </a:r>
          </a:p>
          <a:p>
            <a:pPr marL="640080" marR="0" indent="182880" algn="l">
              <a:lnSpc>
                <a:spcPts val="1700"/>
              </a:lnSpc>
              <a:spcBef>
                <a:spcPts val="815"/>
              </a:spcBef>
              <a:spcAft>
                <a:spcPts val="0"/>
              </a:spcAft>
              <a:buFont typeface="Symbol"/>
              <a:buChar char="·"/>
            </a:pPr>
            <a:r>
              <a:rPr lang="en-US" sz="1600" spc="0">
                <a:solidFill>
                  <a:srgbClr val="404040"/>
                </a:solidFill>
                <a:latin typeface="Calibri" panose="02020603050405020304" pitchFamily="2"/>
              </a:rPr>
              <a:t>Agreement can extend for the duration of the TIF if the community desires </a:t>
            </a:r>
          </a:p>
          <a:p>
            <a:pPr marL="91440" marR="0" indent="0" algn="l">
              <a:lnSpc>
                <a:spcPts val="2000"/>
              </a:lnSpc>
              <a:spcBef>
                <a:spcPts val="2425"/>
              </a:spcBef>
              <a:spcAft>
                <a:spcPts val="8210"/>
              </a:spcAft>
              <a:tabLst>
                <a:tab pos="594360" algn="l"/>
              </a:tabLst>
            </a:pPr>
            <a:r>
              <a:rPr lang="en-US" sz="2000" b="1" spc="0">
                <a:solidFill>
                  <a:srgbClr val="183A6C"/>
                </a:solidFill>
                <a:latin typeface="Calibri" panose="02020603050405020304" pitchFamily="2"/>
              </a:rPr>
              <a:t>4.</a:t>
            </a:r>
            <a:r>
              <a:rPr lang="en-US" sz="100" b="1" spc="0">
                <a:solidFill>
                  <a:srgbClr val="404040"/>
                </a:solidFill>
                <a:latin typeface="Calibri" panose="02020603050405020304" pitchFamily="2"/>
              </a:rPr>
              <a:t> </a:t>
            </a:r>
            <a:r>
              <a:rPr lang="en-US" sz="2000" b="1" spc="0">
                <a:solidFill>
                  <a:srgbClr val="404040"/>
                </a:solidFill>
                <a:latin typeface="Calibri" panose="02020603050405020304" pitchFamily="2"/>
              </a:rPr>
              <a:t>Legislative Body Must Approve </a:t>
            </a:r>
          </a:p>
        </p:txBody>
      </p:sp>
    </p:spTree>
    <p:extLst>
      <p:ext uri="{BB962C8B-B14F-4D97-AF65-F5344CB8AC3E}">
        <p14:creationId xmlns:p14="http://schemas.microsoft.com/office/powerpoint/2010/main" val="770618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6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40715" y="711200"/>
            <a:ext cx="5421630" cy="922655"/>
          </a:xfrm>
          <a:prstGeom prst="rect">
            <a:avLst/>
          </a:prstGeom>
          <a:solidFill>
            <a:srgbClr val="25588B"/>
          </a:solidFill>
          <a:ln w="0" cmpd="sng">
            <a:noFill/>
            <a:prstDash val="solid"/>
          </a:ln>
        </p:spPr>
        <p:txBody>
          <a:bodyPr vert="horz" lIns="0" tIns="207645" rIns="0" bIns="0" anchor="t"/>
          <a:lstStyle/>
          <a:p>
            <a:pPr marL="0" marR="0" indent="0" algn="ctr">
              <a:lnSpc>
                <a:spcPts val="4900"/>
              </a:lnSpc>
              <a:spcAft>
                <a:spcPts val="720"/>
              </a:spcAft>
            </a:pPr>
            <a:r>
              <a:rPr lang="en-US" sz="4700" b="1" spc="-45">
                <a:solidFill>
                  <a:srgbClr val="FFFFFF"/>
                </a:solidFill>
                <a:latin typeface="Calibri Light" panose="02020603050405020304" pitchFamily="2"/>
              </a:rPr>
              <a:t>Interchange Zone TIF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640715" y="1733550"/>
            <a:ext cx="10566400" cy="4496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88900" rIns="0" bIns="0" anchor="t"/>
          <a:lstStyle/>
          <a:p>
            <a:pPr marL="91440" marR="0" indent="320040" algn="l">
              <a:lnSpc>
                <a:spcPts val="3500"/>
              </a:lnSpc>
              <a:spcAft>
                <a:spcPts val="0"/>
              </a:spcAft>
              <a:buFont typeface="Symbol"/>
              <a:buChar char="·"/>
            </a:pPr>
            <a:r>
              <a:rPr lang="en-US" sz="3200" spc="-5">
                <a:solidFill>
                  <a:srgbClr val="404040"/>
                </a:solidFill>
                <a:latin typeface="Calibri" panose="02020603050405020304" pitchFamily="2"/>
              </a:rPr>
              <a:t>Established the land boundaries and assessed value baseline </a:t>
            </a:r>
          </a:p>
          <a:p>
            <a:pPr marL="91440" marR="0" indent="320040" algn="l">
              <a:lnSpc>
                <a:spcPts val="3500"/>
              </a:lnSpc>
              <a:spcBef>
                <a:spcPts val="1390"/>
              </a:spcBef>
              <a:spcAft>
                <a:spcPts val="0"/>
              </a:spcAft>
              <a:buFont typeface="Symbol"/>
              <a:buChar char="·"/>
            </a:pPr>
            <a:r>
              <a:rPr lang="en-US" sz="3200" spc="-10">
                <a:solidFill>
                  <a:srgbClr val="404040"/>
                </a:solidFill>
                <a:latin typeface="Calibri" panose="02020603050405020304" pitchFamily="2"/>
              </a:rPr>
              <a:t>Measures assessed value changes each year and the </a:t>
            </a:r>
          </a:p>
          <a:p>
            <a:pPr marL="411480" marR="0" indent="0" algn="l">
              <a:lnSpc>
                <a:spcPts val="35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3200" spc="-15">
                <a:solidFill>
                  <a:srgbClr val="404040"/>
                </a:solidFill>
                <a:latin typeface="Calibri" panose="02020603050405020304" pitchFamily="2"/>
              </a:rPr>
              <a:t>cumulative increases, or Tax Increment </a:t>
            </a:r>
          </a:p>
          <a:p>
            <a:pPr marL="91440" marR="0" indent="320040" algn="l">
              <a:lnSpc>
                <a:spcPts val="3500"/>
              </a:lnSpc>
              <a:spcBef>
                <a:spcPts val="1390"/>
              </a:spcBef>
              <a:spcAft>
                <a:spcPts val="0"/>
              </a:spcAft>
              <a:buFont typeface="Symbol"/>
              <a:buChar char="·"/>
            </a:pPr>
            <a:r>
              <a:rPr lang="en-US" sz="3200" spc="-10">
                <a:solidFill>
                  <a:srgbClr val="404040"/>
                </a:solidFill>
                <a:latin typeface="Calibri" panose="02020603050405020304" pitchFamily="2"/>
              </a:rPr>
              <a:t>Calculates and captures 75% of the revenues from the Tax </a:t>
            </a:r>
          </a:p>
          <a:p>
            <a:pPr marL="411480" marR="0" indent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10">
                <a:solidFill>
                  <a:srgbClr val="404040"/>
                </a:solidFill>
                <a:latin typeface="Calibri" panose="02020603050405020304" pitchFamily="2"/>
              </a:rPr>
              <a:t>Increment for authorized projects: “TIF Revenues” </a:t>
            </a:r>
          </a:p>
          <a:p>
            <a:pPr marL="91440" marR="0" indent="320040" algn="l">
              <a:lnSpc>
                <a:spcPts val="3400"/>
              </a:lnSpc>
              <a:spcBef>
                <a:spcPts val="1195"/>
              </a:spcBef>
              <a:spcAft>
                <a:spcPts val="10030"/>
              </a:spcAft>
              <a:buFont typeface="Symbol"/>
              <a:buChar char="·"/>
            </a:pPr>
            <a:r>
              <a:rPr lang="en-US" sz="3150" b="1" spc="0">
                <a:solidFill>
                  <a:srgbClr val="404040"/>
                </a:solidFill>
                <a:latin typeface="Calibri" panose="02020603050405020304" pitchFamily="2"/>
              </a:rPr>
              <a:t>25% of new tax revenues go to Town’s General Fund </a:t>
            </a:r>
          </a:p>
        </p:txBody>
      </p:sp>
    </p:spTree>
    <p:extLst>
      <p:ext uri="{BB962C8B-B14F-4D97-AF65-F5344CB8AC3E}">
        <p14:creationId xmlns:p14="http://schemas.microsoft.com/office/powerpoint/2010/main" val="987166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11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530225" y="1915795"/>
            <a:ext cx="2898775" cy="26149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9375" rIns="0" bIns="0" anchor="t"/>
          <a:lstStyle/>
          <a:p>
            <a:pPr marL="45720" marR="0" indent="0" algn="l">
              <a:lnSpc>
                <a:spcPts val="5000"/>
              </a:lnSpc>
              <a:spcAft>
                <a:spcPts val="0"/>
              </a:spcAft>
            </a:pPr>
            <a:r>
              <a:rPr lang="en-US" sz="4950" spc="-200">
                <a:solidFill>
                  <a:srgbClr val="252525"/>
                </a:solidFill>
                <a:latin typeface="Calibri Light" panose="02020603050405020304" pitchFamily="2"/>
              </a:rPr>
              <a:t>Interchange </a:t>
            </a:r>
          </a:p>
          <a:p>
            <a:pPr marL="0" marR="0" indent="0" algn="l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950" spc="-125">
                <a:solidFill>
                  <a:srgbClr val="252525"/>
                </a:solidFill>
                <a:latin typeface="Calibri Light" panose="02020603050405020304" pitchFamily="2"/>
              </a:rPr>
              <a:t>Zone </a:t>
            </a:r>
          </a:p>
          <a:p>
            <a:pPr marL="0" marR="0" indent="0" algn="l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950" spc="-70">
                <a:solidFill>
                  <a:srgbClr val="252525"/>
                </a:solidFill>
                <a:latin typeface="Calibri Light" panose="02020603050405020304" pitchFamily="2"/>
              </a:rPr>
              <a:t>TIF District </a:t>
            </a:r>
          </a:p>
          <a:p>
            <a:pPr marL="45720" marR="0" indent="0" algn="l">
              <a:lnSpc>
                <a:spcPts val="50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4950" spc="-195">
                <a:solidFill>
                  <a:srgbClr val="252525"/>
                </a:solidFill>
                <a:latin typeface="Calibri Light" panose="02020603050405020304" pitchFamily="2"/>
              </a:rPr>
              <a:t>Master Plan </a:t>
            </a:r>
          </a:p>
        </p:txBody>
      </p:sp>
    </p:spTree>
    <p:extLst>
      <p:ext uri="{BB962C8B-B14F-4D97-AF65-F5344CB8AC3E}">
        <p14:creationId xmlns:p14="http://schemas.microsoft.com/office/powerpoint/2010/main" val="225250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4BDA3-2E1C-44FA-B161-0D445A5D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59158-7D08-4DBE-BD2D-CE837D739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C026F-C46A-439B-AF20-75F9905E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558B6-8796-4DBB-B32E-7B89234B8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89B5B-9A0B-4929-8D02-4B2F20D1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3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B992-B1AE-4FF4-BE72-01F83A4EC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F9E51-A6F7-4474-A0C0-D7CA24A58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8BC4C-FD1F-4287-8A52-56EA9ABD1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701D5-EBB2-4D84-B7C6-3AF88FE2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B61E1-8DA3-4459-B2CE-5ED753E3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C121-3004-4DAF-AB55-8C3EDA3F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4942-4A56-4422-A7D1-44153D35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C8402-3426-4B05-9622-BFB4A9C07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B8953-710F-4474-BCC7-378D6B409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8FB29-7C68-404B-BD86-20B831B7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27E3B-18C5-4A48-8015-78371B703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C688-7502-4D1A-A520-07FC9E7A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84BA8-0627-44E4-B712-6F80A94E6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661BE-9334-429E-AA63-38759FD22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195F8-ADE4-4295-ABAC-94E0298D0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B92772-4F64-4697-BEE3-552F9B73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EC665-1648-4060-96D2-83DAADD23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4936E-58DD-4829-B234-EDF3DCCE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C109F-A2A1-45D0-9F2F-A52EAC39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1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5FB42-F334-4462-8AF1-F05D3404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72D2F3-A7D0-423C-9B1F-C63391B85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0D205-C60C-408C-80C3-80F2275C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44B9-2A10-4A2A-B3D4-DBD5086D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1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F2EC2-299B-4BAB-98F7-A3D82A9B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85AB2-22D5-4413-86CF-120377A32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3FDEC-7FCF-47F3-9146-88636AF3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8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5D07B-67C9-45E9-97A1-F175EE40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5883C-D557-441E-97E7-F23A61791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93823-BD97-4CF0-9D1F-6864036CB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8D25B-6323-429C-AA8D-13B1E8B1E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733B6-6138-4F43-ABED-EF2B49C6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D4AC3-837F-4B90-9D6E-A68EFD49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0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94890-9529-4ACE-8B01-FA6D6B41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BEE8-2279-41A4-AE69-91851C94C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17F91-A0A8-40EA-838F-8591D30B8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55471-6B65-4170-BE72-51CD6CAC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9F416-3231-41A1-A56C-10C82B9C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42D42-2EC2-440D-9859-30962BA3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7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AA27D-5E32-4790-BB94-AEE689C1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1F8BC-1EF6-4EAA-97B5-445B5D614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240A-2CF1-4B36-8A9E-1B6938A65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31001-2226-40E8-8363-FF4A49F700D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DD5B7-A022-4E38-8CB1-FAFB22DA3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5F4A3-1AE6-4628-891A-95B9905D8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B5722-F4B6-4677-B122-82D3D662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1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3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6AD74E-D5A5-4DDE-8864-9D7520D25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1" b="-2"/>
          <a:stretch/>
        </p:blipFill>
        <p:spPr>
          <a:xfrm>
            <a:off x="4038597" y="10"/>
            <a:ext cx="8160028" cy="6875809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68573-F86D-49AF-92CC-9C36EA283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625" y="157772"/>
            <a:ext cx="4233680" cy="3531403"/>
          </a:xfrm>
        </p:spPr>
        <p:txBody>
          <a:bodyPr anchor="t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Abadi" panose="020B0604020202020204" pitchFamily="34" charset="0"/>
              </a:rPr>
              <a:t>COST </a:t>
            </a:r>
            <a:br>
              <a:rPr lang="en-US" sz="4000" dirty="0">
                <a:solidFill>
                  <a:srgbClr val="FFFFFF"/>
                </a:solidFill>
                <a:latin typeface="Abadi" panose="020B0604020202020204" pitchFamily="34" charset="0"/>
              </a:rPr>
            </a:br>
            <a:r>
              <a:rPr lang="en-US" sz="4000" dirty="0">
                <a:solidFill>
                  <a:srgbClr val="FFFFFF"/>
                </a:solidFill>
                <a:latin typeface="Abadi" panose="020B0604020202020204" pitchFamily="34" charset="0"/>
              </a:rPr>
              <a:t>Local Economic Development Strategies </a:t>
            </a:r>
            <a:br>
              <a:rPr lang="en-US" sz="4000" dirty="0">
                <a:solidFill>
                  <a:srgbClr val="FFFFFF"/>
                </a:solidFill>
                <a:latin typeface="Abadi" panose="020B0604020202020204" pitchFamily="34" charset="0"/>
              </a:rPr>
            </a:br>
            <a:br>
              <a:rPr lang="en-US" sz="4000" dirty="0">
                <a:solidFill>
                  <a:srgbClr val="FFFFFF"/>
                </a:solidFill>
                <a:latin typeface="Abadi" panose="020B0604020202020204" pitchFamily="34" charset="0"/>
              </a:rPr>
            </a:br>
            <a:r>
              <a:rPr lang="en-US" sz="4000" dirty="0">
                <a:solidFill>
                  <a:srgbClr val="FFFFFF"/>
                </a:solidFill>
                <a:latin typeface="Abadi" panose="020B0604020202020204" pitchFamily="34" charset="0"/>
              </a:rPr>
              <a:t>Town of Cheshire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600" i="1" dirty="0">
                <a:solidFill>
                  <a:srgbClr val="FFFFFF"/>
                </a:solidFill>
                <a:latin typeface="Brush Script MT" panose="03060802040406070304" pitchFamily="66" charset="0"/>
              </a:rPr>
              <a:t>Andrew Martelli </a:t>
            </a:r>
            <a:br>
              <a:rPr lang="en-US" sz="3600" i="1" dirty="0">
                <a:solidFill>
                  <a:srgbClr val="FFFFFF"/>
                </a:solidFill>
                <a:latin typeface="Brush Script MT" panose="03060802040406070304" pitchFamily="66" charset="0"/>
              </a:rPr>
            </a:br>
            <a:r>
              <a:rPr lang="en-US" sz="3600" i="1" dirty="0">
                <a:solidFill>
                  <a:srgbClr val="FFFFFF"/>
                </a:solidFill>
                <a:latin typeface="Brush Script MT" panose="03060802040406070304" pitchFamily="66" charset="0"/>
              </a:rPr>
              <a:t>Mike Glidden </a:t>
            </a:r>
            <a:br>
              <a:rPr lang="en-US" sz="3100" i="1" dirty="0">
                <a:solidFill>
                  <a:srgbClr val="FFFFFF"/>
                </a:solidFill>
                <a:latin typeface="Brush Script MT" panose="03060802040406070304" pitchFamily="66" charset="0"/>
              </a:rPr>
            </a:br>
            <a:br>
              <a:rPr lang="en-US" sz="3100" i="1" dirty="0">
                <a:solidFill>
                  <a:srgbClr val="FFFFFF"/>
                </a:solidFill>
                <a:latin typeface="Brush Script MT" panose="03060802040406070304" pitchFamily="66" charset="0"/>
              </a:rPr>
            </a:br>
            <a:br>
              <a:rPr lang="en-US" sz="3100" i="1" dirty="0">
                <a:solidFill>
                  <a:srgbClr val="FFFFFF"/>
                </a:solidFill>
                <a:latin typeface="Brush Script MT" panose="03060802040406070304" pitchFamily="66" charset="0"/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26" name="Picture 1" descr="Description: cid:image001.jpg@01CC9006.67786A10">
            <a:extLst>
              <a:ext uri="{FF2B5EF4-FFF2-40B4-BE49-F238E27FC236}">
                <a16:creationId xmlns:a16="http://schemas.microsoft.com/office/drawing/2014/main" id="{84FD1BF4-7B4F-4140-B52A-F78854082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78" y="3353932"/>
            <a:ext cx="1524274" cy="137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19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24EDA1-FE70-4133-B7C1-D6D87E3AF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48" y="321734"/>
            <a:ext cx="4135472" cy="2905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5AB352-6545-4385-893A-6EE38E3C7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95" y="3631096"/>
            <a:ext cx="4044776" cy="2760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0C3C2-C2B4-4970-AC46-293AA0373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21" y="321734"/>
            <a:ext cx="4329390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6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862F2-2DEA-4DFA-98D6-459B9113A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"/>
          <a:stretch/>
        </p:blipFill>
        <p:spPr>
          <a:xfrm rot="5400000">
            <a:off x="-411596" y="1290519"/>
            <a:ext cx="5743616" cy="4276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788529-C318-47C1-9B5B-735A1139B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7759" b="1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0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02F25-FE8B-441D-87ED-C98DB1AC6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70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4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9BFB01-3690-4AA8-BFE5-A3A114E29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8093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8EF65-A9D6-48E4-8793-5DF3E307CE99}"/>
              </a:ext>
            </a:extLst>
          </p:cNvPr>
          <p:cNvSpPr txBox="1"/>
          <p:nvPr/>
        </p:nvSpPr>
        <p:spPr>
          <a:xfrm>
            <a:off x="411061" y="232667"/>
            <a:ext cx="3875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Stone Bridge Commons Development </a:t>
            </a:r>
          </a:p>
        </p:txBody>
      </p:sp>
    </p:spTree>
    <p:extLst>
      <p:ext uri="{BB962C8B-B14F-4D97-AF65-F5344CB8AC3E}">
        <p14:creationId xmlns:p14="http://schemas.microsoft.com/office/powerpoint/2010/main" val="2871036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25ACF-4A56-4E76-99C5-7BC5551F8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9091" r="37412" b="1"/>
          <a:stretch/>
        </p:blipFill>
        <p:spPr>
          <a:xfrm rot="5400000">
            <a:off x="4428744" y="-905256"/>
            <a:ext cx="6858000" cy="866851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5ACA14-0D7A-4845-A904-AE67BDA932DA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>
                <a:latin typeface="+mj-lt"/>
                <a:ea typeface="+mj-ea"/>
                <a:cs typeface="+mj-cs"/>
              </a:rPr>
              <a:t>Creating a Village District in Cheshire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>
                <a:latin typeface="+mj-lt"/>
                <a:ea typeface="+mj-ea"/>
                <a:cs typeface="+mj-cs"/>
              </a:rPr>
              <a:t>West Main Center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9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30B43-EA0F-4910-B876-3D8BE8F61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4" y="166004"/>
            <a:ext cx="10474036" cy="652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8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CBB5C5-BFAC-4FC1-A16D-504C9AE97B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25" r="-3573" b="24550"/>
          <a:stretch/>
        </p:blipFill>
        <p:spPr>
          <a:xfrm>
            <a:off x="643467" y="821764"/>
            <a:ext cx="10905066" cy="52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94586"/>
      </p:ext>
    </p:extLst>
  </p:cSld>
  <p:clrMapOvr>
    <a:masterClrMapping/>
  </p:clrMapOvr>
  <p:transition spd="slow" advClick="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07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5" r="7966" b="15688"/>
          <a:stretch/>
        </p:blipFill>
        <p:spPr>
          <a:xfrm>
            <a:off x="0" y="133004"/>
            <a:ext cx="12192000" cy="4881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54" y="-657416"/>
            <a:ext cx="13580075" cy="68209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36128" y="4248150"/>
            <a:ext cx="2970072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3"/>
          <a:stretch/>
        </p:blipFill>
        <p:spPr>
          <a:xfrm>
            <a:off x="0" y="5014662"/>
            <a:ext cx="12192000" cy="247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6753" y="5271003"/>
            <a:ext cx="52387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Development Plan for Ball &amp; Socket Arts</a:t>
            </a:r>
          </a:p>
          <a:p>
            <a:r>
              <a:rPr lang="en-US" dirty="0">
                <a:solidFill>
                  <a:schemeClr val="bg1"/>
                </a:solidFill>
              </a:rPr>
              <a:t>493 West Main Street</a:t>
            </a:r>
          </a:p>
          <a:p>
            <a:r>
              <a:rPr lang="en-US" dirty="0">
                <a:solidFill>
                  <a:schemeClr val="bg1"/>
                </a:solidFill>
              </a:rPr>
              <a:t>Cheshire, Connecticut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08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AA55B-FB00-4C1E-B0BD-707C419CE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6" b="61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3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5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9BB5D7-7A9C-4057-8FFC-43A2E1032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69" y="643467"/>
            <a:ext cx="804486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83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756B9-B76C-4245-ADAB-30E33D3C5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1FA110-BCB7-41FC-B630-C0349BAD4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3476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47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istory — Ball &amp; Socket Arts">
            <a:extLst>
              <a:ext uri="{FF2B5EF4-FFF2-40B4-BE49-F238E27FC236}">
                <a16:creationId xmlns:a16="http://schemas.microsoft.com/office/drawing/2014/main" id="{AB669ED0-BF79-4B7F-A56C-93BF070107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B124A3-380E-49B0-A779-31074D63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Why Form Based Code?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B599F7-CEE5-4F94-B8A7-B84AB4351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A form-based code (FBC) is a way to regulate development that controls building form first and building use second, with the purpose of achieving a particular type of “place "or built environment based on a community vision.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33565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D23F2-D214-4CFB-A1D2-1E0A6274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60D1EE-E79F-4C74-9838-01200EE8A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9" y="151039"/>
            <a:ext cx="4186445" cy="475491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36C59-621A-439A-804F-AB134D067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35" y="151039"/>
            <a:ext cx="3551220" cy="47549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3593D6-D3A2-43D4-A90F-FF7AB3C36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0" y="151039"/>
            <a:ext cx="4025559" cy="4754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3C1288-AB0E-4108-BFAB-0C8EF8757422}"/>
              </a:ext>
            </a:extLst>
          </p:cNvPr>
          <p:cNvSpPr txBox="1"/>
          <p:nvPr/>
        </p:nvSpPr>
        <p:spPr>
          <a:xfrm>
            <a:off x="171939" y="5122506"/>
            <a:ext cx="4186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Center of Project Area. Note large lumberyard area and underutilized spaces behind commercial buildings along State Highway 70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36B81C-4EB7-4BC5-A3C6-8834823D15E8}"/>
              </a:ext>
            </a:extLst>
          </p:cNvPr>
          <p:cNvSpPr txBox="1"/>
          <p:nvPr/>
        </p:nvSpPr>
        <p:spPr>
          <a:xfrm>
            <a:off x="4452935" y="5122506"/>
            <a:ext cx="3614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Farmington Trail crosses center of picture with underutilized parcel immediately adjacent at center of Project Area.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9992D8-6B7B-4018-BF29-6DFBE903C7A1}"/>
              </a:ext>
            </a:extLst>
          </p:cNvPr>
          <p:cNvSpPr txBox="1"/>
          <p:nvPr/>
        </p:nvSpPr>
        <p:spPr>
          <a:xfrm>
            <a:off x="8137321" y="5201174"/>
            <a:ext cx="3882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Mixture of residential, commercial and industrial uses lacking a cohesive plan for future development. </a:t>
            </a:r>
          </a:p>
        </p:txBody>
      </p:sp>
    </p:spTree>
    <p:extLst>
      <p:ext uri="{BB962C8B-B14F-4D97-AF65-F5344CB8AC3E}">
        <p14:creationId xmlns:p14="http://schemas.microsoft.com/office/powerpoint/2010/main" val="4039772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58D0E-3092-464C-B6BD-9A863F41C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/>
              <a:t>Who’s Going To Pay for Our New Code?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5B641E-5E60-4AC3-AC42-7DFB93F15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r="933" b="-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5AD11-FF88-4E56-B9F0-0FFCEDCF9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The Town of Cheshire applied for Brownfield Area-Wide Remediation Grant for the West Main Street District Planning Project (BAR Planning ) via DECD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/>
              <a:t>The town was awarded $90,000.00 (with a $10,000.00 community match required) for purposes of developing a flexible zoning code that will help foster redevelopment and reinvestment within the West Main Street District.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/>
              <a:t>The community envisions using a form-based code to promote flexible regulations that place an emphasis on placemaking while improving pedestrian experience.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78201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4AC0D-AB58-4E3C-A9C1-E423D17E4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6513"/>
            <a:ext cx="12192000" cy="3052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2DE3F-5D15-4573-A86B-DAACD60B4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39" y="504975"/>
            <a:ext cx="2802296" cy="2101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84A6C4-4BEB-4C94-9377-D953CD12D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47" y="203439"/>
            <a:ext cx="1967305" cy="2623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682AC-B7A1-4130-B374-EFC6BCE01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5" y="423255"/>
            <a:ext cx="2753120" cy="2183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13588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11A03-A17F-4BF9-8BBE-5FAD8F653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8940A1-534F-4F26-8346-EA5A530F7A39}"/>
              </a:ext>
            </a:extLst>
          </p:cNvPr>
          <p:cNvSpPr txBox="1"/>
          <p:nvPr/>
        </p:nvSpPr>
        <p:spPr>
          <a:xfrm>
            <a:off x="6189616" y="248331"/>
            <a:ext cx="420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Bradley Hand ITC" panose="03070402050302030203" pitchFamily="66" charset="0"/>
              </a:rPr>
              <a:t>Questions?  </a:t>
            </a:r>
          </a:p>
          <a:p>
            <a:r>
              <a:rPr lang="en-US" sz="4800" b="1" i="1" dirty="0">
                <a:latin typeface="Bradley Hand ITC" panose="03070402050302030203" pitchFamily="66" charset="0"/>
              </a:rPr>
              <a:t>Thank – you! </a:t>
            </a:r>
          </a:p>
        </p:txBody>
      </p:sp>
    </p:spTree>
    <p:extLst>
      <p:ext uri="{BB962C8B-B14F-4D97-AF65-F5344CB8AC3E}">
        <p14:creationId xmlns:p14="http://schemas.microsoft.com/office/powerpoint/2010/main" val="407744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38600" y="0"/>
            <a:ext cx="6731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3A9466"/>
          </a:solidFill>
          <a:ln w="0" cmpd="sng">
            <a:noFill/>
            <a:prstDash val="solid"/>
          </a:ln>
        </p:spPr>
        <p:txBody>
          <a:bodyPr vert="horz" lIns="0" tIns="1207770" rIns="0" bIns="0" anchor="t"/>
          <a:lstStyle/>
          <a:p>
            <a:pPr marL="548640" marR="0" indent="0" algn="l">
              <a:lnSpc>
                <a:spcPts val="4000"/>
              </a:lnSpc>
              <a:spcAft>
                <a:spcPts val="0"/>
              </a:spcAft>
            </a:pPr>
            <a:r>
              <a:rPr lang="en-US" sz="3450" b="1" spc="100" dirty="0">
                <a:solidFill>
                  <a:srgbClr val="FFFFFF"/>
                </a:solidFill>
                <a:latin typeface="Arial Narrow" panose="02020603050405020304" pitchFamily="2"/>
              </a:rPr>
              <a:t>What TIF does </a:t>
            </a:r>
          </a:p>
          <a:p>
            <a:pPr marL="868680" marR="822960" indent="320040" algn="l">
              <a:lnSpc>
                <a:spcPts val="1900"/>
              </a:lnSpc>
              <a:spcBef>
                <a:spcPts val="1780"/>
              </a:spcBef>
              <a:spcAft>
                <a:spcPts val="0"/>
              </a:spcAft>
              <a:buFont typeface="Symbol"/>
              <a:buChar char="·"/>
            </a:pPr>
            <a:r>
              <a:rPr lang="en-US" sz="2000" spc="-20" dirty="0">
                <a:solidFill>
                  <a:srgbClr val="FFFFFF"/>
                </a:solidFill>
                <a:latin typeface="Calibri" panose="02020603050405020304" pitchFamily="2"/>
              </a:rPr>
              <a:t>Establishes the Original Assessed Value of the District, the value baseline </a:t>
            </a:r>
          </a:p>
          <a:p>
            <a:pPr marL="868680" marR="594360" indent="320040" algn="l">
              <a:lnSpc>
                <a:spcPts val="1900"/>
              </a:lnSpc>
              <a:spcBef>
                <a:spcPts val="1415"/>
              </a:spcBef>
              <a:spcAft>
                <a:spcPts val="0"/>
              </a:spcAft>
              <a:buFont typeface="Symbol"/>
              <a:buChar char="·"/>
            </a:pPr>
            <a:r>
              <a:rPr lang="en-US" sz="2000" spc="-20" dirty="0">
                <a:solidFill>
                  <a:srgbClr val="FFFFFF"/>
                </a:solidFill>
                <a:latin typeface="Calibri" panose="02020603050405020304" pitchFamily="2"/>
              </a:rPr>
              <a:t>Measures assessed value changes each year and the cumulative increases, or Tax Increment </a:t>
            </a:r>
          </a:p>
          <a:p>
            <a:pPr marL="868680" marR="777240" indent="320040" algn="l">
              <a:lnSpc>
                <a:spcPts val="1900"/>
              </a:lnSpc>
              <a:spcBef>
                <a:spcPts val="1390"/>
              </a:spcBef>
              <a:spcAft>
                <a:spcPts val="0"/>
              </a:spcAft>
              <a:buFont typeface="Symbol"/>
              <a:buChar char="·"/>
            </a:pPr>
            <a:r>
              <a:rPr lang="en-US" sz="2000" spc="0" dirty="0">
                <a:solidFill>
                  <a:srgbClr val="FFFFFF"/>
                </a:solidFill>
                <a:latin typeface="Calibri" panose="02020603050405020304" pitchFamily="2"/>
              </a:rPr>
              <a:t>Calculates and captures some or all of the revenues from the Tax Increment </a:t>
            </a:r>
          </a:p>
          <a:p>
            <a:pPr marL="868680" marR="502920" indent="320040" algn="l">
              <a:lnSpc>
                <a:spcPts val="1900"/>
              </a:lnSpc>
              <a:spcBef>
                <a:spcPts val="1430"/>
              </a:spcBef>
              <a:spcAft>
                <a:spcPts val="7610"/>
              </a:spcAft>
              <a:buFont typeface="Symbol"/>
              <a:buChar char="·"/>
            </a:pPr>
            <a:r>
              <a:rPr lang="en-US" sz="2000" b="1" spc="0" dirty="0">
                <a:solidFill>
                  <a:srgbClr val="FFFFFF"/>
                </a:solidFill>
                <a:latin typeface="Calibri" panose="02020603050405020304" pitchFamily="2"/>
              </a:rPr>
              <a:t>Returns unused money to the General Fund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4803775" y="0"/>
            <a:ext cx="7315200" cy="15963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855980" rIns="0" bIns="0" anchor="t"/>
          <a:lstStyle/>
          <a:p>
            <a:pPr marL="91440" marR="0" indent="0" algn="l">
              <a:lnSpc>
                <a:spcPts val="4200"/>
              </a:lnSpc>
              <a:spcAft>
                <a:spcPts val="1605"/>
              </a:spcAft>
            </a:pPr>
            <a:r>
              <a:rPr lang="en-US" sz="4050" spc="0">
                <a:solidFill>
                  <a:srgbClr val="183A6C"/>
                </a:solidFill>
                <a:latin typeface="Calibri" panose="02020603050405020304" pitchFamily="2"/>
              </a:rPr>
              <a:t>Tax Increment Financing Process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803775" y="1596390"/>
            <a:ext cx="7315200" cy="5261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1275" rIns="0" bIns="0" anchor="t"/>
          <a:lstStyle/>
          <a:p>
            <a:pPr marL="0" marR="0" indent="502920" algn="l">
              <a:lnSpc>
                <a:spcPts val="2000"/>
              </a:lnSpc>
              <a:spcAft>
                <a:spcPts val="0"/>
              </a:spcAft>
              <a:buFont typeface="Calibri"/>
              <a:buAutoNum type="arabicPeriod"/>
            </a:pPr>
            <a:r>
              <a:rPr lang="en-US" sz="2000" spc="0" dirty="0">
                <a:solidFill>
                  <a:srgbClr val="404040"/>
                </a:solidFill>
                <a:latin typeface="Calibri" panose="02020603050405020304" pitchFamily="2"/>
              </a:rPr>
              <a:t>Identify a district </a:t>
            </a:r>
          </a:p>
          <a:p>
            <a:pPr marL="0" marR="0" indent="502920" algn="l">
              <a:lnSpc>
                <a:spcPts val="2000"/>
              </a:lnSpc>
              <a:spcBef>
                <a:spcPts val="1515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0" dirty="0">
                <a:solidFill>
                  <a:srgbClr val="404040"/>
                </a:solidFill>
                <a:latin typeface="Calibri" panose="02020603050405020304" pitchFamily="2"/>
              </a:rPr>
              <a:t>Identify potential public projects </a:t>
            </a:r>
          </a:p>
          <a:p>
            <a:pPr marL="0" marR="0" indent="502920" algn="l">
              <a:lnSpc>
                <a:spcPts val="2000"/>
              </a:lnSpc>
              <a:spcBef>
                <a:spcPts val="1540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0" dirty="0">
                <a:solidFill>
                  <a:srgbClr val="404040"/>
                </a:solidFill>
                <a:latin typeface="Calibri" panose="02020603050405020304" pitchFamily="2"/>
              </a:rPr>
              <a:t>Estimate revenues from increased assessed values, including </a:t>
            </a:r>
          </a:p>
          <a:p>
            <a:pPr marL="502920" marR="0" indent="0" algn="l">
              <a:lnSpc>
                <a:spcPts val="2000"/>
              </a:lnSpc>
              <a:spcBef>
                <a:spcPts val="125"/>
              </a:spcBef>
              <a:spcAft>
                <a:spcPts val="0"/>
              </a:spcAft>
            </a:pPr>
            <a:r>
              <a:rPr lang="en-US" sz="2000" spc="-5" dirty="0">
                <a:solidFill>
                  <a:srgbClr val="404040"/>
                </a:solidFill>
                <a:latin typeface="Calibri" panose="02020603050405020304" pitchFamily="2"/>
              </a:rPr>
              <a:t>From new private investment </a:t>
            </a:r>
          </a:p>
          <a:p>
            <a:pPr marL="0" marR="0" indent="502920" algn="l">
              <a:lnSpc>
                <a:spcPts val="2000"/>
              </a:lnSpc>
              <a:spcBef>
                <a:spcPts val="1520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-5" dirty="0">
                <a:solidFill>
                  <a:srgbClr val="404040"/>
                </a:solidFill>
                <a:latin typeface="Calibri" panose="02020603050405020304" pitchFamily="2"/>
              </a:rPr>
              <a:t>Make policy choices on revenue capture, capital plan, duration of </a:t>
            </a:r>
          </a:p>
          <a:p>
            <a:pPr marL="502920" marR="0" indent="0" algn="l">
              <a:lnSpc>
                <a:spcPts val="2000"/>
              </a:lnSpc>
              <a:spcBef>
                <a:spcPts val="125"/>
              </a:spcBef>
              <a:spcAft>
                <a:spcPts val="0"/>
              </a:spcAft>
            </a:pPr>
            <a:r>
              <a:rPr lang="en-US" sz="2000" spc="0" dirty="0">
                <a:solidFill>
                  <a:srgbClr val="404040"/>
                </a:solidFill>
                <a:latin typeface="Calibri" panose="02020603050405020304" pitchFamily="2"/>
              </a:rPr>
              <a:t>district, tax reductions for private business </a:t>
            </a:r>
          </a:p>
          <a:p>
            <a:pPr marL="0" marR="0" indent="502920" algn="l">
              <a:lnSpc>
                <a:spcPts val="2000"/>
              </a:lnSpc>
              <a:spcBef>
                <a:spcPts val="1515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0" dirty="0">
                <a:solidFill>
                  <a:srgbClr val="404040"/>
                </a:solidFill>
                <a:latin typeface="Calibri" panose="02020603050405020304" pitchFamily="2"/>
              </a:rPr>
              <a:t>Adopt through local process </a:t>
            </a:r>
          </a:p>
          <a:p>
            <a:pPr marL="0" marR="0" indent="502920" algn="l">
              <a:lnSpc>
                <a:spcPts val="2000"/>
              </a:lnSpc>
              <a:spcBef>
                <a:spcPts val="1540"/>
              </a:spcBef>
              <a:spcAft>
                <a:spcPts val="0"/>
              </a:spcAft>
              <a:buFont typeface="Calibri"/>
              <a:buAutoNum type="arabicPeriod"/>
            </a:pPr>
            <a:r>
              <a:rPr lang="en-US" sz="2000" spc="0" dirty="0">
                <a:solidFill>
                  <a:srgbClr val="404040"/>
                </a:solidFill>
                <a:latin typeface="Calibri" panose="02020603050405020304" pitchFamily="2"/>
              </a:rPr>
              <a:t>Manage over time: identify, collect, and spend revenues, </a:t>
            </a:r>
          </a:p>
          <a:p>
            <a:pPr marL="502920" marR="0" indent="0" algn="l">
              <a:lnSpc>
                <a:spcPts val="2000"/>
              </a:lnSpc>
              <a:spcBef>
                <a:spcPts val="125"/>
              </a:spcBef>
              <a:spcAft>
                <a:spcPts val="0"/>
              </a:spcAft>
            </a:pPr>
            <a:r>
              <a:rPr lang="en-US" sz="2000" spc="-5" dirty="0">
                <a:solidFill>
                  <a:srgbClr val="404040"/>
                </a:solidFill>
                <a:latin typeface="Calibri" panose="02020603050405020304" pitchFamily="2"/>
              </a:rPr>
              <a:t>complete public projects, Town Council votes on tax reduction </a:t>
            </a:r>
          </a:p>
          <a:p>
            <a:pPr marL="502920" marR="0" indent="0" algn="l">
              <a:lnSpc>
                <a:spcPts val="2000"/>
              </a:lnSpc>
              <a:spcBef>
                <a:spcPts val="125"/>
              </a:spcBef>
              <a:spcAft>
                <a:spcPts val="0"/>
              </a:spcAft>
            </a:pPr>
            <a:r>
              <a:rPr lang="en-US" sz="2000" spc="-25" dirty="0">
                <a:solidFill>
                  <a:srgbClr val="404040"/>
                </a:solidFill>
                <a:latin typeface="Calibri" panose="02020603050405020304" pitchFamily="2"/>
              </a:rPr>
              <a:t>requests </a:t>
            </a:r>
          </a:p>
          <a:p>
            <a:pPr marL="91440" marR="0" indent="0" algn="l">
              <a:lnSpc>
                <a:spcPts val="2400"/>
              </a:lnSpc>
              <a:spcBef>
                <a:spcPts val="1970"/>
              </a:spcBef>
              <a:spcAft>
                <a:spcPts val="0"/>
              </a:spcAft>
            </a:pPr>
            <a:r>
              <a:rPr lang="en-US" sz="2350" b="1" spc="15" dirty="0">
                <a:solidFill>
                  <a:srgbClr val="404040"/>
                </a:solidFill>
                <a:latin typeface="Calibri" panose="02020603050405020304" pitchFamily="2"/>
              </a:rPr>
              <a:t>TIF captures revenues but all expenditures go through </a:t>
            </a:r>
          </a:p>
          <a:p>
            <a:pPr marL="91440" marR="0" indent="0" algn="l">
              <a:lnSpc>
                <a:spcPts val="2400"/>
              </a:lnSpc>
              <a:spcBef>
                <a:spcPts val="720"/>
              </a:spcBef>
              <a:spcAft>
                <a:spcPts val="5090"/>
              </a:spcAft>
            </a:pPr>
            <a:r>
              <a:rPr lang="en-US" sz="2350" b="1" spc="0" dirty="0">
                <a:solidFill>
                  <a:srgbClr val="404040"/>
                </a:solidFill>
                <a:latin typeface="Calibri" panose="02020603050405020304" pitchFamily="2"/>
              </a:rPr>
              <a:t>regular budget process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91895"/>
            <a:ext cx="12192000" cy="566610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2018030" y="1684020"/>
            <a:ext cx="8732520" cy="11842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065" rIns="0" bIns="0" anchor="t">
            <a:normAutofit fontScale="92500"/>
          </a:bodyPr>
          <a:lstStyle/>
          <a:p>
            <a:pPr marL="0" marR="0" indent="0" algn="l">
              <a:lnSpc>
                <a:spcPts val="4700"/>
              </a:lnSpc>
              <a:spcAft>
                <a:spcPts val="0"/>
              </a:spcAft>
            </a:pPr>
            <a:r>
              <a:rPr lang="en-US" sz="3550" spc="0">
                <a:solidFill>
                  <a:srgbClr val="122C51"/>
                </a:solidFill>
                <a:latin typeface="Segoe UI" panose="02020603050405020304" pitchFamily="2"/>
              </a:rPr>
              <a:t>TIF is </a:t>
            </a:r>
            <a:r>
              <a:rPr lang="en-US" sz="3750" b="1" i="1" spc="0">
                <a:solidFill>
                  <a:srgbClr val="122C51"/>
                </a:solidFill>
                <a:latin typeface="Segoe UI" panose="02020603050405020304" pitchFamily="2"/>
              </a:rPr>
              <a:t>not </a:t>
            </a:r>
            <a:r>
              <a:rPr lang="en-US" sz="3550" spc="0">
                <a:solidFill>
                  <a:srgbClr val="122C51"/>
                </a:solidFill>
                <a:latin typeface="Segoe UI" panose="02020603050405020304" pitchFamily="2"/>
              </a:rPr>
              <a:t>a new tax or a special assessment </a:t>
            </a:r>
          </a:p>
          <a:p>
            <a:pPr marL="0" marR="0" indent="0" algn="l">
              <a:lnSpc>
                <a:spcPts val="4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50" spc="0">
                <a:solidFill>
                  <a:srgbClr val="122C51"/>
                </a:solidFill>
                <a:latin typeface="Segoe UI" panose="02020603050405020304" pitchFamily="2"/>
              </a:rPr>
              <a:t>on top of the existing property tax.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2018030" y="3348355"/>
            <a:ext cx="8985250" cy="1162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8575" rIns="0" bIns="0" anchor="t">
            <a:normAutofit fontScale="92500"/>
          </a:bodyPr>
          <a:lstStyle/>
          <a:p>
            <a:pPr marL="0" marR="0" indent="0" algn="l">
              <a:lnSpc>
                <a:spcPts val="4500"/>
              </a:lnSpc>
              <a:spcAft>
                <a:spcPts val="0"/>
              </a:spcAft>
            </a:pPr>
            <a:r>
              <a:rPr lang="en-US" sz="3550" spc="5">
                <a:solidFill>
                  <a:srgbClr val="122C51"/>
                </a:solidFill>
                <a:latin typeface="Segoe UI" panose="02020603050405020304" pitchFamily="2"/>
              </a:rPr>
              <a:t>TIF </a:t>
            </a:r>
            <a:r>
              <a:rPr lang="en-US" sz="3500" b="1" i="1" spc="5">
                <a:solidFill>
                  <a:srgbClr val="122C51"/>
                </a:solidFill>
                <a:latin typeface="Segoe UI" panose="02020603050405020304" pitchFamily="2"/>
              </a:rPr>
              <a:t>does not </a:t>
            </a:r>
            <a:r>
              <a:rPr lang="en-US" sz="3550" spc="5">
                <a:solidFill>
                  <a:srgbClr val="122C51"/>
                </a:solidFill>
                <a:latin typeface="Segoe UI" panose="02020603050405020304" pitchFamily="2"/>
              </a:rPr>
              <a:t>replace ordinary budgeting and </a:t>
            </a:r>
          </a:p>
          <a:p>
            <a:pPr marL="0" marR="0" indent="0" algn="l">
              <a:lnSpc>
                <a:spcPts val="4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50" spc="0">
                <a:solidFill>
                  <a:srgbClr val="122C51"/>
                </a:solidFill>
                <a:latin typeface="Segoe UI" panose="02020603050405020304" pitchFamily="2"/>
              </a:rPr>
              <a:t>approval processes.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6229985"/>
            <a:ext cx="12192000" cy="149225"/>
          </a:xfrm>
          <a:prstGeom prst="rect">
            <a:avLst/>
          </a:prstGeom>
          <a:solidFill>
            <a:srgbClr val="1D4369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47500" lnSpcReduction="20000"/>
          </a:bodyPr>
          <a:lstStyle/>
          <a:p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3175" y="6379210"/>
            <a:ext cx="12188825" cy="478790"/>
          </a:xfrm>
          <a:prstGeom prst="rect">
            <a:avLst/>
          </a:prstGeom>
          <a:solidFill>
            <a:srgbClr val="25588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endParaRPr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6748145" y="1941830"/>
            <a:ext cx="4194175" cy="3730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191895" y="952500"/>
            <a:ext cx="10058400" cy="7810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0485" rIns="0" bIns="0" anchor="t"/>
          <a:lstStyle/>
          <a:p>
            <a:pPr marL="0" marR="0" indent="0" algn="l">
              <a:lnSpc>
                <a:spcPts val="4900"/>
              </a:lnSpc>
              <a:spcAft>
                <a:spcPts val="695"/>
              </a:spcAft>
            </a:pPr>
            <a:r>
              <a:rPr lang="en-US" sz="4700" spc="-30">
                <a:solidFill>
                  <a:srgbClr val="404040"/>
                </a:solidFill>
                <a:latin typeface="Calibri Light" panose="02020603050405020304" pitchFamily="2"/>
              </a:rPr>
              <a:t>Why Use TIF?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91895" y="1916430"/>
          <a:ext cx="10058400" cy="3764915"/>
        </p:xfrm>
        <a:graphic>
          <a:graphicData uri="http://schemas.openxmlformats.org/drawingml/2006/table">
            <a:tbl>
              <a:tblPr/>
              <a:tblGrid>
                <a:gridCol w="555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4915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50" spc="0">
                          <a:solidFill>
                            <a:srgbClr val="404040"/>
                          </a:solidFill>
                          <a:latin typeface="Calibri" panose="02020603050405020304" pitchFamily="2"/>
                        </a:rPr>
                        <a:t>Public projects and private investment </a:t>
                      </a:r>
                    </a:p>
                    <a:p>
                      <a:pPr marL="0" marR="0" indent="0" algn="l">
                        <a:lnSpc>
                          <a:spcPts val="24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2350" spc="0">
                          <a:solidFill>
                            <a:srgbClr val="404040"/>
                          </a:solidFill>
                          <a:latin typeface="Calibri" panose="02020603050405020304" pitchFamily="2"/>
                        </a:rPr>
                        <a:t>work together in the same district </a:t>
                      </a:r>
                    </a:p>
                    <a:p>
                      <a:pPr marL="0" marR="0" indent="0" algn="l">
                        <a:lnSpc>
                          <a:spcPts val="2400"/>
                        </a:lnSpc>
                        <a:spcBef>
                          <a:spcPts val="1565"/>
                        </a:spcBef>
                        <a:spcAft>
                          <a:spcPts val="0"/>
                        </a:spcAft>
                      </a:pPr>
                      <a:r>
                        <a:rPr lang="en-US" sz="2350" spc="0">
                          <a:solidFill>
                            <a:srgbClr val="404040"/>
                          </a:solidFill>
                          <a:latin typeface="Calibri" panose="02020603050405020304" pitchFamily="2"/>
                        </a:rPr>
                        <a:t>Community’s development goals and </a:t>
                      </a:r>
                    </a:p>
                    <a:p>
                      <a:pPr marL="0" marR="0" indent="0" algn="l">
                        <a:lnSpc>
                          <a:spcPts val="2400"/>
                        </a:lnSpc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n-US" sz="2350" spc="0">
                          <a:solidFill>
                            <a:srgbClr val="404040"/>
                          </a:solidFill>
                          <a:latin typeface="Calibri" panose="02020603050405020304" pitchFamily="2"/>
                        </a:rPr>
                        <a:t>priorities are communicated </a:t>
                      </a:r>
                    </a:p>
                    <a:p>
                      <a:pPr marL="0" marR="0" indent="0" algn="l">
                        <a:lnSpc>
                          <a:spcPts val="2400"/>
                        </a:lnSpc>
                        <a:spcBef>
                          <a:spcPts val="1565"/>
                        </a:spcBef>
                        <a:spcAft>
                          <a:spcPts val="0"/>
                        </a:spcAft>
                      </a:pPr>
                      <a:r>
                        <a:rPr lang="en-US" sz="2350" spc="0">
                          <a:solidFill>
                            <a:srgbClr val="404040"/>
                          </a:solidFill>
                          <a:latin typeface="Calibri" panose="02020603050405020304" pitchFamily="2"/>
                        </a:rPr>
                        <a:t>Long term planning is enhanced </a:t>
                      </a:r>
                    </a:p>
                    <a:p>
                      <a:pPr marL="0" marR="0" indent="0" algn="l">
                        <a:lnSpc>
                          <a:spcPts val="2400"/>
                        </a:lnSpc>
                        <a:spcBef>
                          <a:spcPts val="1565"/>
                        </a:spcBef>
                        <a:spcAft>
                          <a:spcPts val="0"/>
                        </a:spcAft>
                      </a:pPr>
                      <a:r>
                        <a:rPr lang="en-US" sz="2350" spc="0">
                          <a:solidFill>
                            <a:srgbClr val="404040"/>
                          </a:solidFill>
                          <a:latin typeface="Calibri" panose="02020603050405020304" pitchFamily="2"/>
                        </a:rPr>
                        <a:t>Can be paired with targeted financial </a:t>
                      </a:r>
                    </a:p>
                    <a:p>
                      <a:pPr marL="0" marR="0" indent="0" algn="l">
                        <a:lnSpc>
                          <a:spcPts val="2400"/>
                        </a:lnSpc>
                        <a:spcBef>
                          <a:spcPts val="145"/>
                        </a:spcBef>
                        <a:spcAft>
                          <a:spcPts val="7680"/>
                        </a:spcAft>
                      </a:pPr>
                      <a:r>
                        <a:rPr lang="en-US" sz="2350" spc="0">
                          <a:solidFill>
                            <a:srgbClr val="404040"/>
                          </a:solidFill>
                          <a:latin typeface="Calibri" panose="02020603050405020304" pitchFamily="2"/>
                        </a:rPr>
                        <a:t>assistance to desired private projects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1191895" y="1737360"/>
            <a:ext cx="9970770" cy="0"/>
          </a:xfrm>
          <a:prstGeom prst="line">
            <a:avLst/>
          </a:prstGeom>
          <a:ln w="6350" cmpd="sng">
            <a:solidFill>
              <a:srgbClr val="7E7E7E"/>
            </a:solidFill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6229985"/>
            <a:ext cx="12192000" cy="149225"/>
          </a:xfrm>
          <a:prstGeom prst="rect">
            <a:avLst/>
          </a:prstGeom>
          <a:solidFill>
            <a:srgbClr val="1D4369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47500" lnSpcReduction="20000"/>
          </a:bodyPr>
          <a:lstStyle/>
          <a:p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3175" y="6379210"/>
            <a:ext cx="12188825" cy="478790"/>
          </a:xfrm>
          <a:prstGeom prst="rect">
            <a:avLst/>
          </a:prstGeom>
          <a:solidFill>
            <a:srgbClr val="25588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40715" y="711200"/>
            <a:ext cx="5421630" cy="922655"/>
          </a:xfrm>
          <a:prstGeom prst="rect">
            <a:avLst/>
          </a:prstGeom>
          <a:solidFill>
            <a:srgbClr val="25588B"/>
          </a:solidFill>
          <a:ln w="0" cmpd="sng">
            <a:noFill/>
            <a:prstDash val="solid"/>
          </a:ln>
        </p:spPr>
        <p:txBody>
          <a:bodyPr vert="horz" lIns="0" tIns="207645" rIns="0" bIns="0" anchor="t"/>
          <a:lstStyle/>
          <a:p>
            <a:pPr marL="0" marR="0" indent="0" algn="ctr">
              <a:lnSpc>
                <a:spcPts val="4900"/>
              </a:lnSpc>
              <a:spcAft>
                <a:spcPts val="720"/>
              </a:spcAft>
            </a:pPr>
            <a:r>
              <a:rPr lang="en-US" sz="4700" b="1" spc="-45">
                <a:solidFill>
                  <a:srgbClr val="FFFFFF"/>
                </a:solidFill>
                <a:latin typeface="Calibri Light" panose="02020603050405020304" pitchFamily="2"/>
              </a:rPr>
              <a:t>Interchange Zone TIF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640715" y="1733550"/>
            <a:ext cx="10566400" cy="4496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88900" rIns="0" bIns="0" anchor="t"/>
          <a:lstStyle/>
          <a:p>
            <a:pPr marL="91440" marR="0" indent="320040" algn="l">
              <a:lnSpc>
                <a:spcPts val="3500"/>
              </a:lnSpc>
              <a:spcAft>
                <a:spcPts val="0"/>
              </a:spcAft>
              <a:buFont typeface="Symbol"/>
              <a:buChar char="·"/>
            </a:pPr>
            <a:r>
              <a:rPr lang="en-US" sz="3200" spc="-5" dirty="0">
                <a:solidFill>
                  <a:srgbClr val="404040"/>
                </a:solidFill>
                <a:latin typeface="Calibri" panose="02020603050405020304" pitchFamily="2"/>
              </a:rPr>
              <a:t>Established the land boundaries and assessed value baseline </a:t>
            </a:r>
          </a:p>
          <a:p>
            <a:pPr marL="91440" marR="0" indent="320040" algn="l">
              <a:lnSpc>
                <a:spcPts val="3500"/>
              </a:lnSpc>
              <a:spcBef>
                <a:spcPts val="1390"/>
              </a:spcBef>
              <a:spcAft>
                <a:spcPts val="0"/>
              </a:spcAft>
              <a:buFont typeface="Symbol"/>
              <a:buChar char="·"/>
            </a:pPr>
            <a:r>
              <a:rPr lang="en-US" sz="3200" spc="-10" dirty="0">
                <a:solidFill>
                  <a:srgbClr val="404040"/>
                </a:solidFill>
                <a:latin typeface="Calibri" panose="02020603050405020304" pitchFamily="2"/>
              </a:rPr>
              <a:t>Measures assessed value changes each year and the </a:t>
            </a:r>
          </a:p>
          <a:p>
            <a:pPr marL="411480" marR="0" indent="0" algn="l">
              <a:lnSpc>
                <a:spcPts val="35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3200" spc="-15" dirty="0">
                <a:solidFill>
                  <a:srgbClr val="404040"/>
                </a:solidFill>
                <a:latin typeface="Calibri" panose="02020603050405020304" pitchFamily="2"/>
              </a:rPr>
              <a:t>cumulative increases, or Tax Increment </a:t>
            </a:r>
          </a:p>
          <a:p>
            <a:pPr marL="91440" marR="0" indent="320040" algn="l">
              <a:lnSpc>
                <a:spcPts val="3500"/>
              </a:lnSpc>
              <a:spcBef>
                <a:spcPts val="1390"/>
              </a:spcBef>
              <a:spcAft>
                <a:spcPts val="0"/>
              </a:spcAft>
              <a:buFont typeface="Symbol"/>
              <a:buChar char="·"/>
            </a:pPr>
            <a:r>
              <a:rPr lang="en-US" sz="3200" spc="-10" dirty="0">
                <a:solidFill>
                  <a:srgbClr val="404040"/>
                </a:solidFill>
                <a:latin typeface="Calibri" panose="02020603050405020304" pitchFamily="2"/>
              </a:rPr>
              <a:t>Calculates and captures 75% of the revenues from the Tax </a:t>
            </a:r>
          </a:p>
          <a:p>
            <a:pPr marL="411480" marR="0" indent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10" dirty="0">
                <a:solidFill>
                  <a:srgbClr val="404040"/>
                </a:solidFill>
                <a:latin typeface="Calibri" panose="02020603050405020304" pitchFamily="2"/>
              </a:rPr>
              <a:t>Increment for authorized projects: “TIF Revenues” </a:t>
            </a:r>
          </a:p>
          <a:p>
            <a:pPr marL="91440" marR="0" indent="320040" algn="l">
              <a:lnSpc>
                <a:spcPts val="3400"/>
              </a:lnSpc>
              <a:spcBef>
                <a:spcPts val="1195"/>
              </a:spcBef>
              <a:spcAft>
                <a:spcPts val="10030"/>
              </a:spcAft>
              <a:buFont typeface="Symbol"/>
              <a:buChar char="·"/>
            </a:pPr>
            <a:r>
              <a:rPr lang="en-US" sz="3150" b="1" spc="0" dirty="0">
                <a:solidFill>
                  <a:srgbClr val="404040"/>
                </a:solidFill>
                <a:latin typeface="Calibri" panose="02020603050405020304" pitchFamily="2"/>
              </a:rPr>
              <a:t>25% of new tax revenues go to Town’s General Fund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91895" y="1737360"/>
            <a:ext cx="9970770" cy="0"/>
          </a:xfrm>
          <a:prstGeom prst="line">
            <a:avLst/>
          </a:prstGeom>
          <a:ln w="6350" cmpd="sng">
            <a:solidFill>
              <a:srgbClr val="7E7E7E"/>
            </a:solidFill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38600" y="0"/>
            <a:ext cx="6731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25588B"/>
          </a:solidFill>
          <a:ln w="0" cmpd="sng">
            <a:noFill/>
            <a:prstDash val="solid"/>
          </a:ln>
        </p:spPr>
        <p:txBody>
          <a:bodyPr vert="horz" lIns="0" tIns="972185" rIns="0" bIns="0" anchor="t"/>
          <a:lstStyle/>
          <a:p>
            <a:pPr marL="548640" marR="0" indent="0" algn="ctr">
              <a:lnSpc>
                <a:spcPts val="3700"/>
              </a:lnSpc>
              <a:spcAft>
                <a:spcPts val="0"/>
              </a:spcAft>
              <a:buNone/>
            </a:pPr>
            <a:r>
              <a:rPr lang="en-US" sz="3550" spc="-60" dirty="0">
                <a:solidFill>
                  <a:srgbClr val="FFFFFF"/>
                </a:solidFill>
                <a:latin typeface="Calibri Light" panose="02020603050405020304" pitchFamily="2"/>
              </a:rPr>
              <a:t>Credit </a:t>
            </a:r>
          </a:p>
          <a:p>
            <a:pPr marL="548640" marR="0" indent="0" algn="ctr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0" spc="-50" dirty="0">
                <a:solidFill>
                  <a:srgbClr val="FFFFFF"/>
                </a:solidFill>
                <a:latin typeface="Calibri Light" panose="02020603050405020304" pitchFamily="2"/>
              </a:rPr>
              <a:t>Enhancement </a:t>
            </a:r>
          </a:p>
          <a:p>
            <a:pPr marL="548640" marR="0" indent="0" algn="ctr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0" spc="-40" dirty="0">
                <a:solidFill>
                  <a:srgbClr val="FFFFFF"/>
                </a:solidFill>
                <a:latin typeface="Calibri Light" panose="02020603050405020304" pitchFamily="2"/>
              </a:rPr>
              <a:t>Agreements </a:t>
            </a:r>
          </a:p>
          <a:p>
            <a:pPr marL="548640" marR="0" indent="0" algn="ctr">
              <a:lnSpc>
                <a:spcPts val="37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3550" spc="-90" dirty="0">
                <a:solidFill>
                  <a:srgbClr val="FFFFFF"/>
                </a:solidFill>
                <a:latin typeface="Calibri Light" panose="02020603050405020304" pitchFamily="2"/>
              </a:rPr>
              <a:t>(CEAs) </a:t>
            </a:r>
          </a:p>
          <a:p>
            <a:pPr marL="822960" marR="640080" indent="0" algn="ctr">
              <a:lnSpc>
                <a:spcPts val="2200"/>
              </a:lnSpc>
              <a:spcBef>
                <a:spcPts val="890"/>
              </a:spcBef>
              <a:spcAft>
                <a:spcPts val="24290"/>
              </a:spcAft>
              <a:buNone/>
            </a:pPr>
            <a:r>
              <a:rPr lang="en-US" sz="2000" spc="0" dirty="0">
                <a:solidFill>
                  <a:srgbClr val="FFFFFF"/>
                </a:solidFill>
                <a:latin typeface="Calibri" panose="02020603050405020304" pitchFamily="2"/>
              </a:rPr>
              <a:t>An optional tool that can be enabled in a TIF District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4737100" y="-320634"/>
            <a:ext cx="7315200" cy="16387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4875" rIns="0" bIns="0" anchor="t">
            <a:normAutofit/>
          </a:bodyPr>
          <a:lstStyle/>
          <a:p>
            <a:pPr marL="182880" marR="0" indent="0" algn="l">
              <a:lnSpc>
                <a:spcPts val="4200"/>
              </a:lnSpc>
              <a:spcAft>
                <a:spcPts val="2300"/>
              </a:spcAft>
              <a:buNone/>
            </a:pPr>
            <a:r>
              <a:rPr lang="en-US" sz="4000" spc="0" dirty="0">
                <a:solidFill>
                  <a:srgbClr val="183A6C"/>
                </a:solidFill>
                <a:latin typeface="Calibri" panose="02020603050405020304" pitchFamily="2"/>
              </a:rPr>
              <a:t>Credit Enhancement Agreements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737100" y="1729740"/>
            <a:ext cx="7315200" cy="51282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735" rIns="0" bIns="0" anchor="t">
            <a:normAutofit fontScale="70000" lnSpcReduction="20000"/>
          </a:bodyPr>
          <a:lstStyle/>
          <a:p>
            <a:pPr lvl="0"/>
            <a:r>
              <a:rPr lang="en-US" dirty="0"/>
              <a:t>Enabled in a TIF District by State statute </a:t>
            </a:r>
          </a:p>
          <a:p>
            <a:pPr lvl="0"/>
            <a:r>
              <a:rPr lang="en-US" dirty="0"/>
              <a:t>Essentially an agreement between a developer and the host community for a Project to capture TIF revenue for TIF District Improvements </a:t>
            </a:r>
          </a:p>
          <a:p>
            <a:pPr lvl="0"/>
            <a:r>
              <a:rPr lang="en-US" dirty="0"/>
              <a:t>Cheshire received a CEA in August of 2021 for a major development based on approved Master Plan for parcel within TIF District </a:t>
            </a:r>
          </a:p>
          <a:p>
            <a:pPr lvl="0"/>
            <a:r>
              <a:rPr lang="en-US" dirty="0"/>
              <a:t>CEA outlined developers responsibility for infrastructure installation with repayment agreement </a:t>
            </a:r>
          </a:p>
          <a:p>
            <a:pPr lvl="0"/>
            <a:r>
              <a:rPr lang="en-US" dirty="0"/>
              <a:t>Business owes </a:t>
            </a:r>
            <a:r>
              <a:rPr lang="en-US" i="1" dirty="0"/>
              <a:t>and pays </a:t>
            </a:r>
            <a:r>
              <a:rPr lang="en-US" dirty="0"/>
              <a:t>100% of taxes due on the property each year </a:t>
            </a:r>
          </a:p>
          <a:p>
            <a:pPr lvl="0"/>
            <a:r>
              <a:rPr lang="en-US" dirty="0"/>
              <a:t>If the “development” complies with all terms, such as job targets, grand list growth etc. </a:t>
            </a:r>
            <a:r>
              <a:rPr lang="en-US" i="1" dirty="0"/>
              <a:t>a portion of taxes paid on incremental increases to assessed value </a:t>
            </a:r>
            <a:r>
              <a:rPr lang="en-US" dirty="0"/>
              <a:t>are returned to developer to pay for infrastructure enhancements</a:t>
            </a:r>
          </a:p>
          <a:p>
            <a:pPr lvl="0"/>
            <a:r>
              <a:rPr lang="en-US" dirty="0"/>
              <a:t>Rebated taxes form a cashflow for businesses that can make it easier to get bank financing for project </a:t>
            </a:r>
          </a:p>
          <a:p>
            <a:pPr lvl="0"/>
            <a:r>
              <a:rPr lang="en-US" dirty="0"/>
              <a:t>Legislative body approves all CEA  </a:t>
            </a:r>
          </a:p>
          <a:p>
            <a:pPr marL="91440" marR="0" indent="0" algn="l">
              <a:lnSpc>
                <a:spcPts val="2000"/>
              </a:lnSpc>
              <a:spcAft>
                <a:spcPts val="0"/>
              </a:spcAft>
              <a:buNone/>
            </a:pPr>
            <a:endParaRPr lang="en-US" sz="2000" b="1" spc="0" dirty="0">
              <a:solidFill>
                <a:srgbClr val="404040"/>
              </a:solidFill>
              <a:latin typeface="Calibri" panose="02020603050405020304" pitchFamily="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12198985" cy="6858000"/>
          </a:xfrm>
          <a:prstGeom prst="rect">
            <a:avLst/>
          </a:prstGeom>
          <a:solidFill>
            <a:srgbClr val="FCFC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endParaRPr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985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530225" y="1915795"/>
            <a:ext cx="2898775" cy="26149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9375" rIns="0" bIns="0" anchor="t">
            <a:normAutofit fontScale="77500" lnSpcReduction="20000"/>
          </a:bodyPr>
          <a:lstStyle/>
          <a:p>
            <a:pPr marL="45720" marR="0" indent="0" algn="l">
              <a:lnSpc>
                <a:spcPts val="5000"/>
              </a:lnSpc>
              <a:spcAft>
                <a:spcPts val="0"/>
              </a:spcAft>
            </a:pPr>
            <a:r>
              <a:rPr lang="en-US" sz="4950" spc="-200">
                <a:solidFill>
                  <a:srgbClr val="252525"/>
                </a:solidFill>
                <a:latin typeface="Calibri Light" panose="02020603050405020304" pitchFamily="2"/>
              </a:rPr>
              <a:t>Interchange </a:t>
            </a:r>
          </a:p>
          <a:p>
            <a:pPr marL="0" marR="0" indent="0" algn="l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950" spc="-125">
                <a:solidFill>
                  <a:srgbClr val="252525"/>
                </a:solidFill>
                <a:latin typeface="Calibri Light" panose="02020603050405020304" pitchFamily="2"/>
              </a:rPr>
              <a:t>Zone </a:t>
            </a:r>
          </a:p>
          <a:p>
            <a:pPr marL="0" marR="0" indent="0" algn="l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950" spc="-70">
                <a:solidFill>
                  <a:srgbClr val="252525"/>
                </a:solidFill>
                <a:latin typeface="Calibri Light" panose="02020603050405020304" pitchFamily="2"/>
              </a:rPr>
              <a:t>TIF District </a:t>
            </a:r>
          </a:p>
          <a:p>
            <a:pPr marL="45720" marR="0" indent="0" algn="l">
              <a:lnSpc>
                <a:spcPts val="50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4950" spc="-195">
                <a:solidFill>
                  <a:srgbClr val="252525"/>
                </a:solidFill>
                <a:latin typeface="Calibri Light" panose="02020603050405020304" pitchFamily="2"/>
              </a:rPr>
              <a:t>Master Plan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BFB01-3690-4AA8-BFE5-A3A114E29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8093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8EF65-A9D6-48E4-8793-5DF3E307CE99}"/>
              </a:ext>
            </a:extLst>
          </p:cNvPr>
          <p:cNvSpPr txBox="1"/>
          <p:nvPr/>
        </p:nvSpPr>
        <p:spPr>
          <a:xfrm>
            <a:off x="411061" y="232667"/>
            <a:ext cx="3875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Stone Bridge Commons Development </a:t>
            </a:r>
          </a:p>
        </p:txBody>
      </p:sp>
    </p:spTree>
    <p:extLst>
      <p:ext uri="{BB962C8B-B14F-4D97-AF65-F5344CB8AC3E}">
        <p14:creationId xmlns:p14="http://schemas.microsoft.com/office/powerpoint/2010/main" val="1550271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</TotalTime>
  <Words>673</Words>
  <Application>Microsoft Office PowerPoint</Application>
  <PresentationFormat>Widescreen</PresentationFormat>
  <Paragraphs>76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Abadi</vt:lpstr>
      <vt:lpstr>Algerian</vt:lpstr>
      <vt:lpstr>Arial</vt:lpstr>
      <vt:lpstr>Arial Narrow</vt:lpstr>
      <vt:lpstr>Bradley Hand ITC</vt:lpstr>
      <vt:lpstr>Brush Script MT</vt:lpstr>
      <vt:lpstr>Calibri</vt:lpstr>
      <vt:lpstr>Calibri Light</vt:lpstr>
      <vt:lpstr>Segoe UI</vt:lpstr>
      <vt:lpstr>Symbol</vt:lpstr>
      <vt:lpstr>Office Theme</vt:lpstr>
      <vt:lpstr>COST  Local Economic Development Strategies   Town of Cheshire       Andrew Martelli  Mike Glidden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Form Based Code?</vt:lpstr>
      <vt:lpstr>PowerPoint Presentation</vt:lpstr>
      <vt:lpstr>Who’s Going To Pay for Our New Code?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Development Update    September 14, 2022     Coordinator of Economic Development &amp; Grant Writing   Andrew Martelli</dc:title>
  <dc:creator>Martelli, Andrew</dc:creator>
  <cp:lastModifiedBy>Elizabeth Gara</cp:lastModifiedBy>
  <cp:revision>20</cp:revision>
  <dcterms:created xsi:type="dcterms:W3CDTF">2022-09-12T20:08:41Z</dcterms:created>
  <dcterms:modified xsi:type="dcterms:W3CDTF">2022-11-16T20:58:14Z</dcterms:modified>
</cp:coreProperties>
</file>